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64" r:id="rId4"/>
    <p:sldId id="265" r:id="rId5"/>
    <p:sldId id="266" r:id="rId6"/>
    <p:sldId id="284" r:id="rId7"/>
    <p:sldId id="285" r:id="rId8"/>
    <p:sldId id="283" r:id="rId9"/>
    <p:sldId id="286" r:id="rId10"/>
    <p:sldId id="288" r:id="rId11"/>
    <p:sldId id="296" r:id="rId12"/>
    <p:sldId id="292" r:id="rId13"/>
    <p:sldId id="291" r:id="rId14"/>
    <p:sldId id="295" r:id="rId15"/>
    <p:sldId id="290" r:id="rId16"/>
    <p:sldId id="271" r:id="rId1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 Solans Rossell" initials="PSR" lastIdx="1" clrIdx="0">
    <p:extLst>
      <p:ext uri="{19B8F6BF-5375-455C-9EA6-DF929625EA0E}">
        <p15:presenceInfo xmlns:p15="http://schemas.microsoft.com/office/powerpoint/2012/main" userId="S-1-5-21-2273521720-380058928-1382531110-74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5012" autoAdjust="0"/>
  </p:normalViewPr>
  <p:slideViewPr>
    <p:cSldViewPr snapToGrid="0">
      <p:cViewPr varScale="1">
        <p:scale>
          <a:sx n="123" d="100"/>
          <a:sy n="123" d="100"/>
        </p:scale>
        <p:origin x="115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1AE75-631C-4B09-80E9-64AEF3F24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586E7-97AB-44F3-8D2F-7D070A027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B0-7C90-4F6C-9A83-9E69DB1F20A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AF1D9-2228-430D-8459-33632E62F6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DLLRF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40C7D-851D-4DF0-8906-DEE44A3FD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5116-410D-4E2F-B39F-4C17E28E7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9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DLLRF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DLLRF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7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2A7F-3C32-423E-9AFA-58F81F7039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DLLRF</a:t>
            </a:r>
          </a:p>
        </p:txBody>
      </p:sp>
    </p:spTree>
    <p:extLst>
      <p:ext uri="{BB962C8B-B14F-4D97-AF65-F5344CB8AC3E}">
        <p14:creationId xmlns:p14="http://schemas.microsoft.com/office/powerpoint/2010/main" val="330562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DLLRF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48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3" y="133012"/>
            <a:ext cx="7070271" cy="71280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Haga clic para modificar </a:t>
            </a:r>
            <a:br>
              <a:rPr lang="en-GB" noProof="0"/>
            </a:br>
            <a:r>
              <a:rPr lang="en-GB" noProof="0"/>
              <a:t>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845821"/>
            <a:ext cx="7886700" cy="4297680"/>
          </a:xfrm>
        </p:spPr>
        <p:txBody>
          <a:bodyPr/>
          <a:lstStyle/>
          <a:p>
            <a:pPr lvl="0"/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/>
              <a:t>Tercer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889000" cy="174172"/>
          </a:xfrm>
        </p:spPr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4489" y="4866936"/>
            <a:ext cx="3875022" cy="174172"/>
          </a:xfrm>
        </p:spPr>
        <p:txBody>
          <a:bodyPr/>
          <a:lstStyle>
            <a:lvl1pPr algn="ctr">
              <a:defRPr sz="1000" b="0"/>
            </a:lvl1pPr>
          </a:lstStyle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4869656"/>
            <a:ext cx="627128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EB8BDD-6021-4B6B-BBFB-36E6C48E46E8}"/>
              </a:ext>
            </a:extLst>
          </p:cNvPr>
          <p:cNvSpPr txBox="1">
            <a:spLocks/>
          </p:cNvSpPr>
          <p:nvPr userDrawn="1"/>
        </p:nvSpPr>
        <p:spPr>
          <a:xfrm>
            <a:off x="7495414" y="4866936"/>
            <a:ext cx="8890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P. Solans</a:t>
            </a: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5905F-9DA5-4CB0-AA1C-956B0514FA55}"/>
              </a:ext>
            </a:extLst>
          </p:cNvPr>
          <p:cNvSpPr txBox="1"/>
          <p:nvPr userDrawn="1"/>
        </p:nvSpPr>
        <p:spPr>
          <a:xfrm>
            <a:off x="4122420" y="2209800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Haga clic para modificar </a:t>
            </a:r>
            <a:br>
              <a:rPr lang="en-GB" noProof="0"/>
            </a:br>
            <a:r>
              <a:rPr lang="en-GB" noProof="0"/>
              <a:t>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n-GB" noProof="0"/>
              <a:t>Haga clic para modificar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n-GB" noProof="0"/>
              <a:t>Haga clic para modificar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ESLS-RF meeting 2023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82507" y="1991421"/>
            <a:ext cx="8399762" cy="2082120"/>
          </a:xfrm>
        </p:spPr>
        <p:txBody>
          <a:bodyPr/>
          <a:lstStyle/>
          <a:p>
            <a:r>
              <a:rPr lang="en-US" dirty="0"/>
              <a:t>Status and developments of the ALBA RF system</a:t>
            </a:r>
            <a:endParaRPr lang="en-GB" sz="2000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582507" y="3773036"/>
            <a:ext cx="5535386" cy="3530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ESLS-RF meeting 2023</a:t>
            </a:r>
            <a:endParaRPr lang="en-GB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582507" y="4126038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P. Solans on behalf of the ALBA RF group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3508-1317-41B6-9B92-982F5207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IOT efficiency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30DA-6F8D-4EBE-A9F0-214FF3160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IOT DC to </a:t>
            </a:r>
            <a:r>
              <a:rPr lang="en-GB" b="1" dirty="0"/>
              <a:t>RF efficiency improved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IOT maximum power is not reached during operation nor during transient.</a:t>
            </a:r>
          </a:p>
          <a:p>
            <a:pPr lvl="1"/>
            <a:r>
              <a:rPr lang="en-GB" dirty="0"/>
              <a:t>Cathode IOT voltage adjusted.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sz="1000" dirty="0"/>
          </a:p>
          <a:p>
            <a:r>
              <a:rPr lang="en-GB" dirty="0"/>
              <a:t>2024 goal: IOT output tuning and bias current adjustment.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5A1C-91E5-45F4-AD47-E5883A2D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666D0-C3B8-4E8F-BC10-34B9B9DF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1A87-6C35-49F2-88F4-12B00ADC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760A0-5A24-4734-BBE4-338F0A62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0" y="1868369"/>
            <a:ext cx="3834348" cy="2229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D33D0D-7B4A-45A9-852A-78736ED7DC07}"/>
              </a:ext>
            </a:extLst>
          </p:cNvPr>
          <p:cNvGrpSpPr/>
          <p:nvPr/>
        </p:nvGrpSpPr>
        <p:grpSpPr>
          <a:xfrm>
            <a:off x="4318244" y="1924209"/>
            <a:ext cx="4372092" cy="2127927"/>
            <a:chOff x="4318244" y="1776978"/>
            <a:chExt cx="4372092" cy="21279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645167-E008-4BA4-9FD8-BF6FD96E6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58" b="20065"/>
            <a:stretch/>
          </p:blipFill>
          <p:spPr>
            <a:xfrm>
              <a:off x="4318244" y="1776978"/>
              <a:ext cx="2038304" cy="21279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4F730B-DFB7-46E2-AFBE-31C75A07F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0" b="20066"/>
            <a:stretch/>
          </p:blipFill>
          <p:spPr>
            <a:xfrm>
              <a:off x="6356548" y="1776978"/>
              <a:ext cx="2333788" cy="212792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5B2C9-40A2-442F-B4EA-07A15238CF28}"/>
              </a:ext>
            </a:extLst>
          </p:cNvPr>
          <p:cNvSpPr/>
          <p:nvPr/>
        </p:nvSpPr>
        <p:spPr>
          <a:xfrm>
            <a:off x="6233160" y="1868369"/>
            <a:ext cx="2581400" cy="547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7822D-735B-435D-BA40-35DD9357D24F}"/>
              </a:ext>
            </a:extLst>
          </p:cNvPr>
          <p:cNvSpPr txBox="1"/>
          <p:nvPr/>
        </p:nvSpPr>
        <p:spPr>
          <a:xfrm>
            <a:off x="6127148" y="1615226"/>
            <a:ext cx="1971192" cy="3358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output coupling increased</a:t>
            </a:r>
          </a:p>
        </p:txBody>
      </p:sp>
    </p:spTree>
    <p:extLst>
      <p:ext uri="{BB962C8B-B14F-4D97-AF65-F5344CB8AC3E}">
        <p14:creationId xmlns:p14="http://schemas.microsoft.com/office/powerpoint/2010/main" val="2066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10E-8043-47FE-89F2-8D0C7D0D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3</a:t>
            </a:r>
            <a:r>
              <a:rPr lang="en-GB" baseline="30000" dirty="0"/>
              <a:t>rd</a:t>
            </a:r>
            <a:r>
              <a:rPr lang="en-GB" dirty="0"/>
              <a:t> harmonic cavity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C275-D13E-4607-A133-7D449667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1"/>
            <a:ext cx="7886700" cy="4297680"/>
          </a:xfrm>
        </p:spPr>
        <p:txBody>
          <a:bodyPr/>
          <a:lstStyle/>
          <a:p>
            <a:r>
              <a:rPr lang="en-GB" dirty="0"/>
              <a:t>ALBA has developed an active 3</a:t>
            </a:r>
            <a:r>
              <a:rPr lang="en-GB" baseline="30000" dirty="0"/>
              <a:t>rd</a:t>
            </a:r>
            <a:r>
              <a:rPr lang="en-GB" dirty="0"/>
              <a:t> harmonic cavity based in the EU HOM.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ALBA 3rd Harmonic Cavity manufacturing and test collaboration, J. Ocampo, ESLS-21, DESY</a:t>
            </a:r>
            <a:endParaRPr lang="en-GB" sz="1000" dirty="0">
              <a:solidFill>
                <a:srgbClr val="0070C0"/>
              </a:solidFill>
            </a:endParaRPr>
          </a:p>
          <a:p>
            <a:r>
              <a:rPr lang="en-GB" dirty="0"/>
              <a:t>Tested with DESY and HZB. Installed in August 22 in BESSY-II.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First commissioning results of the active 1.5 GHz cavity prototype test at BESSY II, A. </a:t>
            </a:r>
            <a:r>
              <a:rPr lang="en-US" sz="1000" dirty="0" err="1">
                <a:solidFill>
                  <a:srgbClr val="0070C0"/>
                </a:solidFill>
              </a:rPr>
              <a:t>Maatvenko</a:t>
            </a:r>
            <a:r>
              <a:rPr lang="en-US" sz="1000" dirty="0">
                <a:solidFill>
                  <a:srgbClr val="0070C0"/>
                </a:solidFill>
              </a:rPr>
              <a:t>, </a:t>
            </a:r>
            <a:r>
              <a:rPr lang="en-US" sz="1000" dirty="0" err="1">
                <a:solidFill>
                  <a:srgbClr val="0070C0"/>
                </a:solidFill>
              </a:rPr>
              <a:t>HarmonLIP</a:t>
            </a:r>
            <a:r>
              <a:rPr lang="en-US" sz="1000" dirty="0">
                <a:solidFill>
                  <a:srgbClr val="0070C0"/>
                </a:solidFill>
              </a:rPr>
              <a:t>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EB15-0507-407E-82B4-5EF2C9DF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7B2A-64D8-4E5D-90C4-824E0D45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3BF5-1EF3-4074-A7EB-32E5BF16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FAE397-6164-4C42-81C3-241102050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9754" r="12021" b="5376"/>
          <a:stretch/>
        </p:blipFill>
        <p:spPr>
          <a:xfrm>
            <a:off x="5106829" y="2129669"/>
            <a:ext cx="3360629" cy="273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1BEA5-EDE6-4AD5-A16B-3FEE61787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12052" r="7289" b="31331"/>
          <a:stretch/>
        </p:blipFill>
        <p:spPr>
          <a:xfrm>
            <a:off x="382822" y="2169424"/>
            <a:ext cx="4411814" cy="23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10E-8043-47FE-89F2-8D0C7D0D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3</a:t>
            </a:r>
            <a:r>
              <a:rPr lang="en-GB" baseline="30000" dirty="0"/>
              <a:t>rd</a:t>
            </a:r>
            <a:r>
              <a:rPr lang="en-GB" dirty="0"/>
              <a:t> harmonic active cavity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C275-D13E-4607-A133-7D449667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1"/>
            <a:ext cx="8187689" cy="4297680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harmonic cavity for </a:t>
            </a:r>
            <a:r>
              <a:rPr lang="en-GB" b="1" dirty="0"/>
              <a:t>high current operation.</a:t>
            </a:r>
          </a:p>
          <a:p>
            <a:pPr lvl="1"/>
            <a:r>
              <a:rPr lang="en-GB" dirty="0"/>
              <a:t>Homogeneous filling patterns achieved:</a:t>
            </a:r>
          </a:p>
          <a:p>
            <a:pPr lvl="2"/>
            <a:r>
              <a:rPr lang="en-US" sz="1000" dirty="0">
                <a:solidFill>
                  <a:srgbClr val="0070C0"/>
                </a:solidFill>
              </a:rPr>
              <a:t>Active Harmonic EU cavity: commissioning and operation with beam, ALBA-DESY-HZB, to be published</a:t>
            </a:r>
            <a:endParaRPr lang="en-GB" sz="1000" dirty="0">
              <a:solidFill>
                <a:srgbClr val="0070C0"/>
              </a:solidFill>
            </a:endParaRP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Constant power phase loop (CPPL) implemented.</a:t>
            </a:r>
          </a:p>
          <a:p>
            <a:pPr lvl="2"/>
            <a:r>
              <a:rPr lang="en-US" sz="1000" dirty="0">
                <a:solidFill>
                  <a:srgbClr val="0070C0"/>
                </a:solidFill>
              </a:rPr>
              <a:t>Bunch length control in the NSLS VUV ring, </a:t>
            </a:r>
            <a:r>
              <a:rPr lang="en-GB" sz="1000" dirty="0">
                <a:solidFill>
                  <a:srgbClr val="0070C0"/>
                </a:solidFill>
              </a:rPr>
              <a:t>R. </a:t>
            </a:r>
            <a:r>
              <a:rPr lang="en-GB" sz="1000" dirty="0" err="1">
                <a:solidFill>
                  <a:srgbClr val="0070C0"/>
                </a:solidFill>
              </a:rPr>
              <a:t>Biscardi</a:t>
            </a:r>
            <a:r>
              <a:rPr lang="en-GB" sz="1000" dirty="0">
                <a:solidFill>
                  <a:srgbClr val="0070C0"/>
                </a:solidFill>
              </a:rPr>
              <a:t>, </a:t>
            </a:r>
            <a:r>
              <a:rPr lang="en-US" sz="1000" dirty="0" err="1">
                <a:solidFill>
                  <a:srgbClr val="0070C0"/>
                </a:solidFill>
              </a:rPr>
              <a:t>Nucl</a:t>
            </a:r>
            <a:r>
              <a:rPr lang="en-US" sz="1000" dirty="0">
                <a:solidFill>
                  <a:srgbClr val="0070C0"/>
                </a:solidFill>
              </a:rPr>
              <a:t>. </a:t>
            </a:r>
            <a:r>
              <a:rPr lang="en-US" sz="1000" dirty="0" err="1">
                <a:solidFill>
                  <a:srgbClr val="0070C0"/>
                </a:solidFill>
              </a:rPr>
              <a:t>Instrum</a:t>
            </a:r>
            <a:r>
              <a:rPr lang="en-US" sz="1000" dirty="0">
                <a:solidFill>
                  <a:srgbClr val="0070C0"/>
                </a:solidFill>
              </a:rPr>
              <a:t>. Methods Phys. Res. A 166 (1995) 26-30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EB15-0507-407E-82B4-5EF2C9DF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7B2A-64D8-4E5D-90C4-824E0D45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3BF5-1EF3-4074-A7EB-32E5BF16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53F8D-0912-4FA2-A613-613BFD27D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87" y="3055395"/>
            <a:ext cx="1993048" cy="1769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0FA1F-8E97-4E4C-B47D-406BB9C42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7" y="3055395"/>
            <a:ext cx="6066820" cy="170914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AC8240-90CE-49B8-9156-92C322B85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03114"/>
              </p:ext>
            </p:extLst>
          </p:nvPr>
        </p:nvGraphicFramePr>
        <p:xfrm>
          <a:off x="2289968" y="1722345"/>
          <a:ext cx="4564064" cy="731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6543">
                  <a:extLst>
                    <a:ext uri="{9D8B030D-6E8A-4147-A177-3AD203B41FA5}">
                      <a16:colId xmlns:a16="http://schemas.microsoft.com/office/drawing/2014/main" val="2993526555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599723286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478721528"/>
                    </a:ext>
                  </a:extLst>
                </a:gridCol>
                <a:gridCol w="1140143">
                  <a:extLst>
                    <a:ext uri="{9D8B030D-6E8A-4147-A177-3AD203B41FA5}">
                      <a16:colId xmlns:a16="http://schemas.microsoft.com/office/drawing/2014/main" val="1335877417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3309165887"/>
                    </a:ext>
                  </a:extLst>
                </a:gridCol>
              </a:tblGrid>
              <a:tr h="243686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Main Voltage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Harmonic voltage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bg1"/>
                          </a:solidFill>
                        </a:rPr>
                        <a:t>Flat potential voltage ratio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803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460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ξ</a:t>
                      </a:r>
                      <a:r>
                        <a:rPr lang="es-ES" sz="1000" dirty="0"/>
                        <a:t>= 1.00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56005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500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ξ</a:t>
                      </a:r>
                      <a:r>
                        <a:rPr lang="es-ES" sz="1000" dirty="0"/>
                        <a:t>= 0.92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2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28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6E2-6BB7-4994-A847-FA5F1BD8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DLLRF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17D3-B2A8-4C12-B7D8-941E9819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45821"/>
            <a:ext cx="7969665" cy="4297680"/>
          </a:xfrm>
        </p:spPr>
        <p:txBody>
          <a:bodyPr>
            <a:normAutofit/>
          </a:bodyPr>
          <a:lstStyle/>
          <a:p>
            <a:r>
              <a:rPr lang="en-GB" dirty="0"/>
              <a:t>500 MHz and 1.5 GHz new DLLRF hardware for ALBA </a:t>
            </a:r>
          </a:p>
          <a:p>
            <a:r>
              <a:rPr lang="en-GB" dirty="0" err="1"/>
              <a:t>CfF</a:t>
            </a:r>
            <a:r>
              <a:rPr lang="en-GB" dirty="0"/>
              <a:t> already awarded to SAFRAN (previous Seven Solutions)</a:t>
            </a:r>
          </a:p>
          <a:p>
            <a:pPr lvl="1"/>
            <a:r>
              <a:rPr lang="en-GB" dirty="0"/>
              <a:t>uTCA based</a:t>
            </a:r>
          </a:p>
          <a:p>
            <a:pPr lvl="1"/>
            <a:r>
              <a:rPr lang="en-GB" dirty="0"/>
              <a:t>20x ADC 16-bit</a:t>
            </a:r>
          </a:p>
          <a:p>
            <a:pPr lvl="1"/>
            <a:r>
              <a:rPr lang="en-GB" dirty="0"/>
              <a:t>500 MHz: Direct RF sampling</a:t>
            </a:r>
          </a:p>
          <a:p>
            <a:pPr lvl="1"/>
            <a:r>
              <a:rPr lang="en-GB" dirty="0"/>
              <a:t>1.5 GHz: Down conversion to 500 MHz</a:t>
            </a:r>
          </a:p>
          <a:p>
            <a:pPr lvl="1"/>
            <a:r>
              <a:rPr lang="en-GB" dirty="0"/>
              <a:t>Non-IQ demodulation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2 DAC for direct RF output</a:t>
            </a:r>
          </a:p>
          <a:p>
            <a:pPr lvl="1"/>
            <a:r>
              <a:rPr lang="en-GB" dirty="0"/>
              <a:t>MO input for internal PLL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16C0-1BDE-4AB8-97F0-4783BFF6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D096-60FB-400B-86B5-2C482E26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FF9A-BF54-4880-9A8B-F2633DD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D358A-42E0-44D1-9F3B-BF9A8998560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54841" y="2958650"/>
            <a:ext cx="3343474" cy="1483396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 descr="A picture containing electronics, stereo&#10;&#10;Description automatically generated">
            <a:extLst>
              <a:ext uri="{FF2B5EF4-FFF2-40B4-BE49-F238E27FC236}">
                <a16:creationId xmlns:a16="http://schemas.microsoft.com/office/drawing/2014/main" id="{3762B0AE-6189-4F45-A8F6-DAC5CB83C9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95271" y="2240865"/>
            <a:ext cx="3262615" cy="657916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Safran | Contribute to safer and more sustainable aviation">
            <a:extLst>
              <a:ext uri="{FF2B5EF4-FFF2-40B4-BE49-F238E27FC236}">
                <a16:creationId xmlns:a16="http://schemas.microsoft.com/office/drawing/2014/main" id="{ED06F948-8F46-411F-9F62-ABD581111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0"/>
          <a:stretch/>
        </p:blipFill>
        <p:spPr bwMode="auto">
          <a:xfrm>
            <a:off x="5613390" y="1479505"/>
            <a:ext cx="2626378" cy="7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CFF25A-2A6C-47D3-B0D1-688909663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94621"/>
              </p:ext>
            </p:extLst>
          </p:nvPr>
        </p:nvGraphicFramePr>
        <p:xfrm>
          <a:off x="1042036" y="3482341"/>
          <a:ext cx="3184903" cy="487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8649">
                  <a:extLst>
                    <a:ext uri="{9D8B030D-6E8A-4147-A177-3AD203B41FA5}">
                      <a16:colId xmlns:a16="http://schemas.microsoft.com/office/drawing/2014/main" val="2993526555"/>
                    </a:ext>
                  </a:extLst>
                </a:gridCol>
                <a:gridCol w="1143109">
                  <a:extLst>
                    <a:ext uri="{9D8B030D-6E8A-4147-A177-3AD203B41FA5}">
                      <a16:colId xmlns:a16="http://schemas.microsoft.com/office/drawing/2014/main" val="599723286"/>
                    </a:ext>
                  </a:extLst>
                </a:gridCol>
                <a:gridCol w="743145">
                  <a:extLst>
                    <a:ext uri="{9D8B030D-6E8A-4147-A177-3AD203B41FA5}">
                      <a16:colId xmlns:a16="http://schemas.microsoft.com/office/drawing/2014/main" val="1335877417"/>
                    </a:ext>
                  </a:extLst>
                </a:gridCol>
              </a:tblGrid>
              <a:tr h="243686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Amplitude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803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0.05 %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0.1 </a:t>
                      </a:r>
                      <a:r>
                        <a:rPr lang="en-GB" sz="1000" dirty="0" err="1"/>
                        <a:t>Deg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2773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67B59-6956-4D1B-806C-086F83CF47DB}"/>
                  </a:ext>
                </a:extLst>
              </p:cNvPr>
              <p:cNvSpPr txBox="1"/>
              <p:nvPr/>
            </p:nvSpPr>
            <p:spPr>
              <a:xfrm>
                <a:off x="839887" y="2994661"/>
                <a:ext cx="3589203" cy="487680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s-ES" sz="1400" i="1"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es-ES" sz="1400" i="1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s-ES" sz="1400" i="1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a:rPr lang="es-ES" sz="1400" i="1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s-ES" sz="1400" dirty="0"/>
              </a:p>
              <a:p>
                <a:pPr algn="ctr"/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67B59-6956-4D1B-806C-086F83CF4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87" y="2994661"/>
                <a:ext cx="3589203" cy="487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2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6E2-6BB7-4994-A847-FA5F1BD8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3</a:t>
            </a:r>
            <a:r>
              <a:rPr lang="en-GB" baseline="30000" dirty="0"/>
              <a:t>rd</a:t>
            </a:r>
            <a:r>
              <a:rPr lang="en-GB" dirty="0"/>
              <a:t> harmonic SSPA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16C0-1BDE-4AB8-97F0-4783BFF6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D096-60FB-400B-86B5-2C482E26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FF9A-BF54-4880-9A8B-F2633DD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535853-315D-4183-8D8E-879DA4E7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1.5 GHz 5 kW SSPA prototype</a:t>
            </a:r>
          </a:p>
          <a:p>
            <a:r>
              <a:rPr lang="en-GB" dirty="0" err="1"/>
              <a:t>GaN</a:t>
            </a:r>
            <a:r>
              <a:rPr lang="en-GB" dirty="0"/>
              <a:t> transistors to maximize efficiency</a:t>
            </a:r>
          </a:p>
          <a:p>
            <a:pPr lvl="1"/>
            <a:r>
              <a:rPr lang="en-GB" dirty="0"/>
              <a:t>72% drain efficiency</a:t>
            </a:r>
          </a:p>
          <a:p>
            <a:pPr lvl="1"/>
            <a:r>
              <a:rPr lang="en-GB" dirty="0"/>
              <a:t>50.1% wall efficiency</a:t>
            </a:r>
          </a:p>
          <a:p>
            <a:pPr lvl="1"/>
            <a:r>
              <a:rPr lang="en-GB" dirty="0"/>
              <a:t>Adjustable drain voltage</a:t>
            </a:r>
          </a:p>
          <a:p>
            <a:r>
              <a:rPr lang="en-GB" dirty="0"/>
              <a:t>SAT approved in October 2022</a:t>
            </a:r>
          </a:p>
          <a:p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CfT</a:t>
            </a:r>
            <a:r>
              <a:rPr lang="en-GB" dirty="0"/>
              <a:t> to be published beginning 2024</a:t>
            </a:r>
          </a:p>
          <a:p>
            <a:endParaRPr lang="en-GB" dirty="0"/>
          </a:p>
        </p:txBody>
      </p:sp>
      <p:pic>
        <p:nvPicPr>
          <p:cNvPr id="10" name="Marcador de contenido 10">
            <a:extLst>
              <a:ext uri="{FF2B5EF4-FFF2-40B4-BE49-F238E27FC236}">
                <a16:creationId xmlns:a16="http://schemas.microsoft.com/office/drawing/2014/main" id="{53E5E4CB-DF6D-4750-A9F0-CC28DFD20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2388"/>
          <a:stretch/>
        </p:blipFill>
        <p:spPr>
          <a:xfrm>
            <a:off x="5567286" y="1485529"/>
            <a:ext cx="2315043" cy="3102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70EAC-3149-4A44-85FC-15B8A643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7286" y="1097469"/>
            <a:ext cx="1765669" cy="38805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081852-EE8F-465A-8CC5-64BB64825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18029"/>
              </p:ext>
            </p:extLst>
          </p:nvPr>
        </p:nvGraphicFramePr>
        <p:xfrm>
          <a:off x="1261671" y="2834639"/>
          <a:ext cx="3184903" cy="1463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9627">
                  <a:extLst>
                    <a:ext uri="{9D8B030D-6E8A-4147-A177-3AD203B41FA5}">
                      <a16:colId xmlns:a16="http://schemas.microsoft.com/office/drawing/2014/main" val="2993526555"/>
                    </a:ext>
                  </a:extLst>
                </a:gridCol>
                <a:gridCol w="562131">
                  <a:extLst>
                    <a:ext uri="{9D8B030D-6E8A-4147-A177-3AD203B41FA5}">
                      <a16:colId xmlns:a16="http://schemas.microsoft.com/office/drawing/2014/main" val="599723286"/>
                    </a:ext>
                  </a:extLst>
                </a:gridCol>
                <a:gridCol w="743145">
                  <a:extLst>
                    <a:ext uri="{9D8B030D-6E8A-4147-A177-3AD203B41FA5}">
                      <a16:colId xmlns:a16="http://schemas.microsoft.com/office/drawing/2014/main" val="1335877417"/>
                    </a:ext>
                  </a:extLst>
                </a:gridCol>
              </a:tblGrid>
              <a:tr h="243686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803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P1dB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27738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16721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19468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-73.94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dBc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25716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Water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29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3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02D0-0F10-4215-A28C-BA57F7AB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3</a:t>
            </a:r>
            <a:r>
              <a:rPr lang="en-GB" baseline="30000" dirty="0"/>
              <a:t>rd</a:t>
            </a:r>
            <a:r>
              <a:rPr lang="en-GB" dirty="0"/>
              <a:t> harmonic system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06A5-7567-4459-936C-FDCAA524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harmonic system installation foreseen for ALBA in 2026.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6F1A-6430-45CF-8334-1AB4BAD9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A03E-8538-4EA7-9D6A-06006013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A345-D9B3-4259-BF50-46817B61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C8CCE-8BCA-42F5-9152-A543E94F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9" y="1525431"/>
            <a:ext cx="7994682" cy="265917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38730C-7F6C-B2F5-E361-1A38B4588E0F}"/>
              </a:ext>
            </a:extLst>
          </p:cNvPr>
          <p:cNvCxnSpPr/>
          <p:nvPr/>
        </p:nvCxnSpPr>
        <p:spPr>
          <a:xfrm>
            <a:off x="4802588" y="1319917"/>
            <a:ext cx="0" cy="3029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4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A531-4773-4D80-8FBD-5B6C9B1E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8BF3-5371-43B5-8CA8-749476C0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Downtime due to RF </a:t>
            </a:r>
            <a:r>
              <a:rPr lang="en-GB" dirty="0"/>
              <a:t>has reached ~</a:t>
            </a:r>
            <a:r>
              <a:rPr lang="en-GB" b="1" dirty="0"/>
              <a:t>5 hours/year </a:t>
            </a:r>
            <a:r>
              <a:rPr lang="en-GB" dirty="0"/>
              <a:t>and ~</a:t>
            </a:r>
            <a:r>
              <a:rPr lang="en-GB" b="1" dirty="0"/>
              <a:t>40 hours of MTBI </a:t>
            </a:r>
            <a:r>
              <a:rPr lang="en-GB" dirty="0"/>
              <a:t>in 2023 .</a:t>
            </a:r>
          </a:p>
          <a:p>
            <a:r>
              <a:rPr lang="en-GB" dirty="0"/>
              <a:t>Major incidence contribution is due to </a:t>
            </a:r>
            <a:r>
              <a:rPr lang="en-GB" b="1" dirty="0"/>
              <a:t>fake arcs </a:t>
            </a:r>
            <a:r>
              <a:rPr lang="en-GB" dirty="0"/>
              <a:t>detected in optical fibres. </a:t>
            </a:r>
            <a:r>
              <a:rPr lang="en-GB" b="1" dirty="0"/>
              <a:t>Coincidental Arc Detector </a:t>
            </a:r>
            <a:r>
              <a:rPr lang="en-GB" dirty="0"/>
              <a:t>system is being developed.</a:t>
            </a:r>
          </a:p>
          <a:p>
            <a:r>
              <a:rPr lang="en-GB" dirty="0"/>
              <a:t>RF </a:t>
            </a:r>
            <a:r>
              <a:rPr lang="en-GB" b="1" dirty="0"/>
              <a:t>power consumption reduced by a 5 % </a:t>
            </a:r>
            <a:r>
              <a:rPr lang="en-GB" dirty="0"/>
              <a:t>in 2023. Extra 5 % reduction is expected for next year 2024.</a:t>
            </a:r>
          </a:p>
          <a:p>
            <a:r>
              <a:rPr lang="en-GB" dirty="0"/>
              <a:t>3HC </a:t>
            </a:r>
            <a:r>
              <a:rPr lang="en-GB" b="1" dirty="0"/>
              <a:t>lengthening</a:t>
            </a:r>
            <a:r>
              <a:rPr lang="en-GB" dirty="0"/>
              <a:t> has been </a:t>
            </a:r>
            <a:r>
              <a:rPr lang="en-GB" b="1" dirty="0"/>
              <a:t>demonstrated for single bunch </a:t>
            </a:r>
            <a:r>
              <a:rPr lang="en-GB" dirty="0"/>
              <a:t>and currently efforts are being done for </a:t>
            </a:r>
            <a:r>
              <a:rPr lang="en-GB" b="1" dirty="0"/>
              <a:t>high current </a:t>
            </a:r>
            <a:r>
              <a:rPr lang="en-GB" b="1" dirty="0" err="1"/>
              <a:t>multibunch</a:t>
            </a:r>
            <a:r>
              <a:rPr lang="en-GB" b="1" dirty="0"/>
              <a:t> operation</a:t>
            </a:r>
            <a:r>
              <a:rPr lang="en-GB" dirty="0"/>
              <a:t>.</a:t>
            </a:r>
          </a:p>
          <a:p>
            <a:r>
              <a:rPr lang="en-GB" b="1" dirty="0"/>
              <a:t>Complete harmonic system </a:t>
            </a:r>
            <a:r>
              <a:rPr lang="en-GB" dirty="0"/>
              <a:t>available at ALBA in after summer </a:t>
            </a:r>
            <a:r>
              <a:rPr lang="en-GB" b="1" dirty="0"/>
              <a:t>2026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D898A-346B-447B-AB5E-AEF9A496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7CB76-036D-4931-8408-6726457D4B10}"/>
              </a:ext>
            </a:extLst>
          </p:cNvPr>
          <p:cNvSpPr/>
          <p:nvPr/>
        </p:nvSpPr>
        <p:spPr>
          <a:xfrm>
            <a:off x="916928" y="3633016"/>
            <a:ext cx="731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your attention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28DC52-CBF4-4D18-8765-E099FB8A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D7E46-F8FB-4B57-AD62-E5879863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4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96FB-CFB1-4C9B-9B90-9DF6F20E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8561-9D19-4E1D-A561-8A8E182C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Operation</a:t>
            </a:r>
          </a:p>
          <a:p>
            <a:pPr lvl="1"/>
            <a:r>
              <a:rPr lang="en-GB" dirty="0"/>
              <a:t>Failures</a:t>
            </a:r>
          </a:p>
          <a:p>
            <a:pPr lvl="1"/>
            <a:r>
              <a:rPr lang="en-GB" dirty="0"/>
              <a:t>Incidences</a:t>
            </a:r>
          </a:p>
          <a:p>
            <a:r>
              <a:rPr lang="en-GB" dirty="0"/>
              <a:t>Developments</a:t>
            </a:r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harmonic cavity</a:t>
            </a:r>
          </a:p>
          <a:p>
            <a:pPr lvl="1"/>
            <a:r>
              <a:rPr lang="en-GB" dirty="0"/>
              <a:t>DLLRF</a:t>
            </a:r>
          </a:p>
          <a:p>
            <a:pPr lvl="1"/>
            <a:r>
              <a:rPr lang="en-GB" dirty="0"/>
              <a:t>1.5 GHz SSPA Transmitters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C6C2-8E5F-4836-A68A-C5841A5F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DC167-8A09-48BC-828B-F7082B4E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7B45A1-27DA-4F94-9216-4AEBB056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2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604B24-E923-4A3E-954D-F2419D55C499}"/>
              </a:ext>
            </a:extLst>
          </p:cNvPr>
          <p:cNvSpPr txBox="1">
            <a:spLocks/>
          </p:cNvSpPr>
          <p:nvPr/>
        </p:nvSpPr>
        <p:spPr>
          <a:xfrm>
            <a:off x="628650" y="1558628"/>
            <a:ext cx="4065270" cy="358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User operation since 2012 </a:t>
            </a:r>
            <a:r>
              <a:rPr lang="en-GB" dirty="0"/>
              <a:t>and currently </a:t>
            </a:r>
            <a:r>
              <a:rPr lang="en-GB" b="1" dirty="0"/>
              <a:t>12 beamlines</a:t>
            </a:r>
            <a:r>
              <a:rPr lang="en-GB" dirty="0"/>
              <a:t>.</a:t>
            </a:r>
            <a:endParaRPr lang="en-GB" sz="1000" dirty="0"/>
          </a:p>
          <a:p>
            <a:r>
              <a:rPr lang="en-GB" dirty="0"/>
              <a:t>Upgrade towards 4</a:t>
            </a:r>
            <a:r>
              <a:rPr lang="en-GB" baseline="30000" dirty="0"/>
              <a:t>th</a:t>
            </a:r>
            <a:r>
              <a:rPr lang="en-GB" dirty="0"/>
              <a:t> generation planned in 2030: </a:t>
            </a:r>
            <a:r>
              <a:rPr lang="en-GB" b="1" dirty="0"/>
              <a:t>ALBA-II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8E422-2E9D-47F5-A401-C4F9FD33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ALBA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AF5A-2A24-4FDD-AC54-35C3A5A9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0"/>
            <a:ext cx="7886700" cy="999019"/>
          </a:xfrm>
        </p:spPr>
        <p:txBody>
          <a:bodyPr/>
          <a:lstStyle/>
          <a:p>
            <a:r>
              <a:rPr lang="en-GB" dirty="0"/>
              <a:t>ALBA is a </a:t>
            </a:r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generation synchrotron light source </a:t>
            </a:r>
            <a:r>
              <a:rPr lang="en-GB" dirty="0"/>
              <a:t>located in Barcelona, Spain.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0002-E8C8-49DB-ACA3-12039730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pic>
        <p:nvPicPr>
          <p:cNvPr id="1026" name="Picture 2" descr="ALBA (sincrotrón) - Wikipedia, la enciclopedia libre">
            <a:extLst>
              <a:ext uri="{FF2B5EF4-FFF2-40B4-BE49-F238E27FC236}">
                <a16:creationId xmlns:a16="http://schemas.microsoft.com/office/drawing/2014/main" id="{14493293-73CE-48F0-BE1D-65E91A75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83" y="1558628"/>
            <a:ext cx="4183554" cy="31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FD0981-B2F9-4B28-8B8C-71EEEA98B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15948"/>
              </p:ext>
            </p:extLst>
          </p:nvPr>
        </p:nvGraphicFramePr>
        <p:xfrm>
          <a:off x="978885" y="2989414"/>
          <a:ext cx="3184903" cy="1706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9627">
                  <a:extLst>
                    <a:ext uri="{9D8B030D-6E8A-4147-A177-3AD203B41FA5}">
                      <a16:colId xmlns:a16="http://schemas.microsoft.com/office/drawing/2014/main" val="2993526555"/>
                    </a:ext>
                  </a:extLst>
                </a:gridCol>
                <a:gridCol w="562131">
                  <a:extLst>
                    <a:ext uri="{9D8B030D-6E8A-4147-A177-3AD203B41FA5}">
                      <a16:colId xmlns:a16="http://schemas.microsoft.com/office/drawing/2014/main" val="599723286"/>
                    </a:ext>
                  </a:extLst>
                </a:gridCol>
                <a:gridCol w="743145">
                  <a:extLst>
                    <a:ext uri="{9D8B030D-6E8A-4147-A177-3AD203B41FA5}">
                      <a16:colId xmlns:a16="http://schemas.microsoft.com/office/drawing/2014/main" val="1335877417"/>
                    </a:ext>
                  </a:extLst>
                </a:gridCol>
              </a:tblGrid>
              <a:tr h="243686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803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27738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16721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268.8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25716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Momentum compaction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8.9E-4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29299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Loses per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35669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nm·rad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53135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5557C5-8D50-4C13-8EC1-21D8ABDE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519D5F-726B-4D9E-BD9F-AAA456EC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11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E422-2E9D-47F5-A401-C4F9FD33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RF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AF5A-2A24-4FDD-AC54-35C3A5A9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0"/>
            <a:ext cx="7886700" cy="1725929"/>
          </a:xfrm>
        </p:spPr>
        <p:txBody>
          <a:bodyPr>
            <a:normAutofit/>
          </a:bodyPr>
          <a:lstStyle/>
          <a:p>
            <a:r>
              <a:rPr lang="en-GB" dirty="0"/>
              <a:t>Storage Ring: </a:t>
            </a:r>
            <a:r>
              <a:rPr lang="en-GB" b="1" dirty="0"/>
              <a:t>EU HOM damped cavity </a:t>
            </a:r>
            <a:r>
              <a:rPr lang="en-GB" dirty="0"/>
              <a:t>(500 kV) fed with </a:t>
            </a:r>
            <a:r>
              <a:rPr lang="en-GB" b="1" dirty="0"/>
              <a:t>IOT amplifiers </a:t>
            </a:r>
            <a:r>
              <a:rPr lang="en-GB" dirty="0"/>
              <a:t>(2x80 kW).</a:t>
            </a:r>
          </a:p>
          <a:p>
            <a:r>
              <a:rPr lang="en-GB" dirty="0"/>
              <a:t>Booster: </a:t>
            </a:r>
            <a:r>
              <a:rPr lang="en-GB" b="1" dirty="0"/>
              <a:t>5-cell PETRA</a:t>
            </a:r>
            <a:r>
              <a:rPr lang="en-GB" dirty="0"/>
              <a:t> type cavity and a </a:t>
            </a:r>
            <a:r>
              <a:rPr lang="en-GB" b="1" dirty="0"/>
              <a:t>SSPA</a:t>
            </a:r>
            <a:r>
              <a:rPr lang="en-GB" dirty="0"/>
              <a:t> (50 kW).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0002-E8C8-49DB-ACA3-12039730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FD0981-B2F9-4B28-8B8C-71EEEA98B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46205"/>
              </p:ext>
            </p:extLst>
          </p:nvPr>
        </p:nvGraphicFramePr>
        <p:xfrm>
          <a:off x="766079" y="2331358"/>
          <a:ext cx="2447291" cy="1950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993526555"/>
                    </a:ext>
                  </a:extLst>
                </a:gridCol>
                <a:gridCol w="536893">
                  <a:extLst>
                    <a:ext uri="{9D8B030D-6E8A-4147-A177-3AD203B41FA5}">
                      <a16:colId xmlns:a16="http://schemas.microsoft.com/office/drawing/2014/main" val="599723286"/>
                    </a:ext>
                  </a:extLst>
                </a:gridCol>
                <a:gridCol w="463868">
                  <a:extLst>
                    <a:ext uri="{9D8B030D-6E8A-4147-A177-3AD203B41FA5}">
                      <a16:colId xmlns:a16="http://schemas.microsoft.com/office/drawing/2014/main" val="1335877417"/>
                    </a:ext>
                  </a:extLst>
                </a:gridCol>
              </a:tblGrid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Parameter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Value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Unit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4803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1836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Number of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71084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Total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67533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Cavity shunt 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3.3E6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16721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Unloaded quality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09508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Coupling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475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r>
                        <a:rPr lang="en-GB" sz="1000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2929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EF35234-3D58-4F2D-9959-D08910BD6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9"/>
          <a:stretch/>
        </p:blipFill>
        <p:spPr>
          <a:xfrm>
            <a:off x="3517098" y="2118168"/>
            <a:ext cx="1578355" cy="237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A8CDA-3692-4D15-9A62-C20470049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r="6736"/>
          <a:stretch/>
        </p:blipFill>
        <p:spPr>
          <a:xfrm>
            <a:off x="5399180" y="2118168"/>
            <a:ext cx="1578354" cy="2377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41F31-4292-4C62-9ED4-AE2A192EB466}"/>
              </a:ext>
            </a:extLst>
          </p:cNvPr>
          <p:cNvSpPr txBox="1"/>
          <p:nvPr/>
        </p:nvSpPr>
        <p:spPr>
          <a:xfrm>
            <a:off x="3439103" y="4495268"/>
            <a:ext cx="1734343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EU HOM damped cavity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11276-A12A-4824-A81D-14DF83929DFC}"/>
              </a:ext>
            </a:extLst>
          </p:cNvPr>
          <p:cNvSpPr txBox="1"/>
          <p:nvPr/>
        </p:nvSpPr>
        <p:spPr>
          <a:xfrm>
            <a:off x="5490876" y="4472703"/>
            <a:ext cx="1394961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IOT transmitter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0AE930-4FA2-4A0D-9432-84C987ADC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9" b="7851"/>
          <a:stretch/>
        </p:blipFill>
        <p:spPr>
          <a:xfrm>
            <a:off x="7281262" y="2118168"/>
            <a:ext cx="1252278" cy="2377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FB4E6E-C03F-4A44-B357-D38CA0553DF7}"/>
              </a:ext>
            </a:extLst>
          </p:cNvPr>
          <p:cNvSpPr txBox="1"/>
          <p:nvPr/>
        </p:nvSpPr>
        <p:spPr>
          <a:xfrm>
            <a:off x="7209920" y="4480978"/>
            <a:ext cx="1394961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 SSPA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E7F5A0-10AF-448D-A787-B4BDFB97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855C5-6825-44FE-8C5B-8DBB3908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15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E422-2E9D-47F5-A401-C4F9FD33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DLLRF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AF5A-2A24-4FDD-AC54-35C3A5A9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0"/>
            <a:ext cx="7886700" cy="4297680"/>
          </a:xfrm>
        </p:spPr>
        <p:txBody>
          <a:bodyPr>
            <a:normAutofit/>
          </a:bodyPr>
          <a:lstStyle/>
          <a:p>
            <a:r>
              <a:rPr lang="en-GB" dirty="0"/>
              <a:t>ALBA DLLRF is based in the </a:t>
            </a:r>
            <a:r>
              <a:rPr lang="en-GB" b="1" dirty="0"/>
              <a:t>VHS-DC digital board</a:t>
            </a:r>
            <a:r>
              <a:rPr lang="en-GB" dirty="0"/>
              <a:t> from </a:t>
            </a:r>
            <a:r>
              <a:rPr lang="en-GB" b="1" dirty="0" err="1"/>
              <a:t>Lyrtech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 house firmware</a:t>
            </a:r>
            <a:r>
              <a:rPr lang="en-GB" dirty="0"/>
              <a:t>: PI and tuning loops, trip compensation, cavity Autorecovery, ...</a:t>
            </a:r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0002-E8C8-49DB-ACA3-12039730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7A600D-1B91-41B6-A4D1-7A9C65C13938}"/>
              </a:ext>
            </a:extLst>
          </p:cNvPr>
          <p:cNvGrpSpPr/>
          <p:nvPr/>
        </p:nvGrpSpPr>
        <p:grpSpPr>
          <a:xfrm>
            <a:off x="628650" y="1447543"/>
            <a:ext cx="1947924" cy="2364269"/>
            <a:chOff x="6669682" y="1684750"/>
            <a:chExt cx="2057401" cy="2497145"/>
          </a:xfrm>
        </p:grpSpPr>
        <p:pic>
          <p:nvPicPr>
            <p:cNvPr id="12" name="Picture 35" descr="Lyrtech board">
              <a:extLst>
                <a:ext uri="{FF2B5EF4-FFF2-40B4-BE49-F238E27FC236}">
                  <a16:creationId xmlns:a16="http://schemas.microsoft.com/office/drawing/2014/main" id="{DE574269-E2A5-47DF-AFEE-0B6A80A71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764" y="1684750"/>
              <a:ext cx="2056319" cy="201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9128E3E8-C457-4AB9-BEE9-AE0BE743E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682" y="3683865"/>
              <a:ext cx="2057401" cy="4980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i="1" u="none" dirty="0">
                  <a:solidFill>
                    <a:schemeClr val="bg1"/>
                  </a:solidFill>
                </a:rPr>
                <a:t>Digital board: VHS-ADC from </a:t>
              </a:r>
              <a:r>
                <a:rPr lang="en-US" altLang="en-US" sz="1000" i="1" u="none" dirty="0" err="1">
                  <a:solidFill>
                    <a:schemeClr val="bg1"/>
                  </a:solidFill>
                </a:rPr>
                <a:t>Lyrtech</a:t>
              </a:r>
              <a:endParaRPr lang="en-US" altLang="en-US" sz="1000" i="1" u="non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87405-8EA2-4DF1-9806-9D183AE7C2BD}"/>
              </a:ext>
            </a:extLst>
          </p:cNvPr>
          <p:cNvSpPr/>
          <p:nvPr/>
        </p:nvSpPr>
        <p:spPr>
          <a:xfrm>
            <a:off x="6033694" y="2782985"/>
            <a:ext cx="134108" cy="1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2DC20054-73A4-4B68-9AC8-792C3900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r="233"/>
          <a:stretch/>
        </p:blipFill>
        <p:spPr bwMode="auto">
          <a:xfrm>
            <a:off x="2759120" y="1447544"/>
            <a:ext cx="5054914" cy="236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7B07D-E137-4A61-8815-70902A5F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B9DE-6C8F-43D0-A30B-20FA1D4D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9D7BA-4788-4084-9D45-3508A6C1C5C1}"/>
              </a:ext>
            </a:extLst>
          </p:cNvPr>
          <p:cNvSpPr txBox="1"/>
          <p:nvPr/>
        </p:nvSpPr>
        <p:spPr>
          <a:xfrm>
            <a:off x="6316425" y="3811812"/>
            <a:ext cx="1497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B0F0"/>
                </a:solidFill>
              </a:rPr>
              <a:t>*Courtesy of Angela Salom</a:t>
            </a:r>
            <a:endParaRPr lang="en-US" sz="9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4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583F96-AFD5-439D-8DC3-92513AA7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0"/>
            <a:ext cx="7886700" cy="4297680"/>
          </a:xfrm>
        </p:spPr>
        <p:txBody>
          <a:bodyPr>
            <a:normAutofit/>
          </a:bodyPr>
          <a:lstStyle/>
          <a:p>
            <a:r>
              <a:rPr lang="en-GB" dirty="0"/>
              <a:t>Failures: beam loss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dirty="0"/>
              <a:t>Major failure in 2022:</a:t>
            </a:r>
          </a:p>
          <a:p>
            <a:pPr lvl="1"/>
            <a:r>
              <a:rPr lang="en-GB" sz="1400" b="1" dirty="0"/>
              <a:t>Booster DLLRF wrong configuration </a:t>
            </a:r>
            <a:r>
              <a:rPr lang="en-GB" sz="1400" dirty="0"/>
              <a:t>caused </a:t>
            </a:r>
            <a:r>
              <a:rPr lang="en-GB" sz="1400" b="1" dirty="0"/>
              <a:t>5.49 hours </a:t>
            </a:r>
            <a:r>
              <a:rPr lang="en-GB" sz="1400" dirty="0"/>
              <a:t>of beam lost.</a:t>
            </a:r>
          </a:p>
          <a:p>
            <a:pPr lvl="1"/>
            <a:r>
              <a:rPr lang="en-GB" sz="1400" dirty="0"/>
              <a:t>Daily </a:t>
            </a:r>
            <a:r>
              <a:rPr lang="en-GB" sz="1400" dirty="0" err="1"/>
              <a:t>cron</a:t>
            </a:r>
            <a:r>
              <a:rPr lang="en-GB" sz="1400" dirty="0"/>
              <a:t> job to check the DLLRF settings.</a:t>
            </a:r>
          </a:p>
          <a:p>
            <a:r>
              <a:rPr lang="en-GB" dirty="0"/>
              <a:t>Major failure in 2023:</a:t>
            </a:r>
          </a:p>
          <a:p>
            <a:pPr lvl="1"/>
            <a:r>
              <a:rPr lang="en-GB" sz="1400" b="1" dirty="0"/>
              <a:t>MO amplifier failure </a:t>
            </a:r>
            <a:r>
              <a:rPr lang="en-GB" sz="1400" dirty="0"/>
              <a:t>caused </a:t>
            </a:r>
            <a:r>
              <a:rPr lang="en-GB" sz="1400" b="1" dirty="0"/>
              <a:t>1.8 hours </a:t>
            </a:r>
            <a:r>
              <a:rPr lang="en-GB" sz="1400" dirty="0"/>
              <a:t>of beam lost.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29F87-1E0E-4C0D-90F3-B0FE6446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Operation: Failures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1175-11F3-4B77-B7E2-A09C8F12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6C08-27CE-492E-A8E9-F40AC64A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26C1-A772-412E-80AA-95236EF2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82D495-291E-4221-9DEA-D7129A9A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57" y="1245101"/>
            <a:ext cx="2764114" cy="2072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B989FD-DAF6-4CBC-A803-FC55A40B1EAB}"/>
              </a:ext>
            </a:extLst>
          </p:cNvPr>
          <p:cNvSpPr txBox="1"/>
          <p:nvPr/>
        </p:nvSpPr>
        <p:spPr>
          <a:xfrm>
            <a:off x="6176130" y="3317145"/>
            <a:ext cx="1720313" cy="17772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*data until 05/11/2023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5095-33E4-45EC-B124-3194DF7B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79" y="1245102"/>
            <a:ext cx="2773864" cy="20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F6FC-5267-42F6-9BB6-9A5C524B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Operation: 2023 MO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B8E70-132A-4D5C-8DF5-4EF192A4C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MO signal is amplified and spread </a:t>
            </a:r>
            <a:r>
              <a:rPr lang="en-GB" dirty="0"/>
              <a:t>all over the facility: RF, timing, diagnostics, BLs,…</a:t>
            </a:r>
          </a:p>
          <a:p>
            <a:r>
              <a:rPr lang="en-GB" dirty="0"/>
              <a:t>In Spring 2023 a </a:t>
            </a:r>
            <a:r>
              <a:rPr lang="en-GB" b="1" dirty="0"/>
              <a:t>power level drop</a:t>
            </a:r>
            <a:r>
              <a:rPr lang="en-GB" dirty="0"/>
              <a:t> was observed.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Amplifier replaced during maintenance day, but spare </a:t>
            </a:r>
            <a:r>
              <a:rPr lang="en-GB" b="1" dirty="0"/>
              <a:t>failed during operation.</a:t>
            </a:r>
          </a:p>
          <a:p>
            <a:r>
              <a:rPr lang="en-GB" dirty="0"/>
              <a:t>Spare parts test policy improved: long term test.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A1F1E-C732-4495-934C-24B3A779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D78B-BCF6-4C24-BB2B-E2183565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6090F-615D-4D56-BF02-B59687FF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1B531-F252-4527-ADAE-CEEFEE97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53" y="1813645"/>
            <a:ext cx="6956894" cy="18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583F96-AFD5-439D-8DC3-92513AA7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820"/>
            <a:ext cx="7886700" cy="4297680"/>
          </a:xfrm>
        </p:spPr>
        <p:txBody>
          <a:bodyPr>
            <a:normAutofit/>
          </a:bodyPr>
          <a:lstStyle/>
          <a:p>
            <a:r>
              <a:rPr lang="en-GB" dirty="0"/>
              <a:t>Incidences: One cavity trip, but the beam still survives.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Major incidence contributor:</a:t>
            </a:r>
          </a:p>
          <a:p>
            <a:pPr lvl="1"/>
            <a:r>
              <a:rPr lang="en-GB" b="1" dirty="0"/>
              <a:t>Arcs represent 70 % of total</a:t>
            </a:r>
            <a:r>
              <a:rPr lang="en-GB" dirty="0"/>
              <a:t> incidences</a:t>
            </a:r>
          </a:p>
          <a:p>
            <a:pPr lvl="1"/>
            <a:r>
              <a:rPr lang="en-GB" dirty="0"/>
              <a:t>They can lead to beam loss due to lack of redundancy while one cavity is OFF.</a:t>
            </a:r>
          </a:p>
          <a:p>
            <a:pPr lvl="1"/>
            <a:endParaRPr lang="en-GB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29F87-1E0E-4C0D-90F3-B0FE6446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Operation: Incidences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1175-11F3-4B77-B7E2-A09C8F12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6C08-27CE-492E-A8E9-F40AC64A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26C1-A772-412E-80AA-95236EF2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150333-B380-41E0-8EC8-990AF31D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245101"/>
            <a:ext cx="2773865" cy="20720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616077-611A-414E-8EB8-542A48BA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55094"/>
            <a:ext cx="3727565" cy="2060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0A73FC-D2A7-42F0-8EAC-3CDA38ABAC47}"/>
              </a:ext>
            </a:extLst>
          </p:cNvPr>
          <p:cNvSpPr txBox="1"/>
          <p:nvPr/>
        </p:nvSpPr>
        <p:spPr>
          <a:xfrm>
            <a:off x="6579252" y="3315914"/>
            <a:ext cx="1720313" cy="17772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*data until 05/11/2023</a:t>
            </a:r>
          </a:p>
        </p:txBody>
      </p:sp>
    </p:spTree>
    <p:extLst>
      <p:ext uri="{BB962C8B-B14F-4D97-AF65-F5344CB8AC3E}">
        <p14:creationId xmlns:p14="http://schemas.microsoft.com/office/powerpoint/2010/main" val="93595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9B8A-01F4-4785-8251-49A49000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Developments: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C97B-07FE-409C-A25C-B91135382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Coincidental Arc Detector (CAD) installed in one cavity.</a:t>
            </a:r>
          </a:p>
          <a:p>
            <a:r>
              <a:rPr lang="en-GB" dirty="0"/>
              <a:t>Light is detected only in one of the channels so far.</a:t>
            </a:r>
          </a:p>
          <a:p>
            <a:r>
              <a:rPr lang="en-GB" dirty="0"/>
              <a:t>Reason is unknown</a:t>
            </a:r>
          </a:p>
          <a:p>
            <a:pPr lvl="1"/>
            <a:r>
              <a:rPr lang="en-GB" dirty="0"/>
              <a:t>Scintillation</a:t>
            </a:r>
          </a:p>
          <a:p>
            <a:pPr lvl="1"/>
            <a:r>
              <a:rPr lang="en-GB" dirty="0"/>
              <a:t>Electrical noise</a:t>
            </a:r>
          </a:p>
          <a:p>
            <a:pPr lvl="1"/>
            <a:r>
              <a:rPr lang="en-GB" dirty="0"/>
              <a:t>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37A1-2392-4E47-B19F-7E2A6171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08/11/2023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6007-694E-4A10-B39A-DBE63CA5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ESLS-RF meeting 2023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9214-75F0-45BC-BD4F-42819BE9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6FE17-82A7-4B03-BAFC-225C3FE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8" b="53557"/>
          <a:stretch/>
        </p:blipFill>
        <p:spPr>
          <a:xfrm>
            <a:off x="413905" y="3271245"/>
            <a:ext cx="7404990" cy="14554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DB0BEF-1806-4EBA-B3BD-A1C006B5724C}"/>
              </a:ext>
            </a:extLst>
          </p:cNvPr>
          <p:cNvSpPr/>
          <p:nvPr/>
        </p:nvSpPr>
        <p:spPr>
          <a:xfrm>
            <a:off x="6431911" y="3407797"/>
            <a:ext cx="1198137" cy="6015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70C0"/>
                </a:solidFill>
              </a:rPr>
              <a:t>Channel 1</a:t>
            </a:r>
          </a:p>
          <a:p>
            <a:pPr algn="ctr"/>
            <a:r>
              <a:rPr lang="en-GB" sz="1600" dirty="0">
                <a:solidFill>
                  <a:srgbClr val="92D050"/>
                </a:solidFill>
              </a:rPr>
              <a:t>Channel 2</a:t>
            </a:r>
          </a:p>
        </p:txBody>
      </p:sp>
      <p:pic>
        <p:nvPicPr>
          <p:cNvPr id="1026" name="Picture 2" descr="https://www.aft-microwave.com/fileadmin/user_upload/mikrowelle-aft/Bilder/Produkte/Elektronische_Geraete/_MG_9652_B_364X243.jpg">
            <a:extLst>
              <a:ext uri="{FF2B5EF4-FFF2-40B4-BE49-F238E27FC236}">
                <a16:creationId xmlns:a16="http://schemas.microsoft.com/office/drawing/2014/main" id="{68773C0E-6551-4CF3-9C5D-71A047CB5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7122" r="5111" b="10314"/>
          <a:stretch/>
        </p:blipFill>
        <p:spPr bwMode="auto">
          <a:xfrm>
            <a:off x="5730357" y="1907041"/>
            <a:ext cx="2088538" cy="12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58291-BAC8-426B-BD04-A62A07AB01FE}"/>
              </a:ext>
            </a:extLst>
          </p:cNvPr>
          <p:cNvSpPr txBox="1"/>
          <p:nvPr/>
        </p:nvSpPr>
        <p:spPr>
          <a:xfrm>
            <a:off x="5730357" y="1653539"/>
            <a:ext cx="1511086" cy="30221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ARC4 2.0 detector</a:t>
            </a:r>
          </a:p>
        </p:txBody>
      </p:sp>
    </p:spTree>
    <p:extLst>
      <p:ext uri="{BB962C8B-B14F-4D97-AF65-F5344CB8AC3E}">
        <p14:creationId xmlns:p14="http://schemas.microsoft.com/office/powerpoint/2010/main" val="3444238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31745</TotalTime>
  <Words>958</Words>
  <Application>Microsoft Office PowerPoint</Application>
  <PresentationFormat>On-screen Show (16:9)</PresentationFormat>
  <Paragraphs>286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Tema de Office</vt:lpstr>
      <vt:lpstr>Status and developments of the ALBA RF system</vt:lpstr>
      <vt:lpstr>Outline</vt:lpstr>
      <vt:lpstr>Introduction: ALBA</vt:lpstr>
      <vt:lpstr>Introduction: RF system</vt:lpstr>
      <vt:lpstr>Introduction: DLLRF</vt:lpstr>
      <vt:lpstr>Operation: Failures</vt:lpstr>
      <vt:lpstr>Operation: 2023 MO failure</vt:lpstr>
      <vt:lpstr>Operation: Incidences</vt:lpstr>
      <vt:lpstr>Developments: CAD</vt:lpstr>
      <vt:lpstr>Developments: IOT efficiency improvement</vt:lpstr>
      <vt:lpstr>Developments: 3rd harmonic cavity</vt:lpstr>
      <vt:lpstr>Developments: 3rd harmonic active cavity</vt:lpstr>
      <vt:lpstr>Developments: DLLRF upgrade</vt:lpstr>
      <vt:lpstr>Developments: 3rd harmonic SSPA</vt:lpstr>
      <vt:lpstr>Developments: 3rd harmonic system schedule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Pol Solans Rossell</cp:lastModifiedBy>
  <cp:revision>292</cp:revision>
  <dcterms:created xsi:type="dcterms:W3CDTF">2015-04-21T23:16:41Z</dcterms:created>
  <dcterms:modified xsi:type="dcterms:W3CDTF">2023-11-07T23:55:15Z</dcterms:modified>
</cp:coreProperties>
</file>