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307" r:id="rId4"/>
    <p:sldId id="308" r:id="rId5"/>
    <p:sldId id="273" r:id="rId6"/>
    <p:sldId id="257" r:id="rId7"/>
    <p:sldId id="309" r:id="rId8"/>
    <p:sldId id="314" r:id="rId9"/>
    <p:sldId id="296" r:id="rId10"/>
    <p:sldId id="315" r:id="rId11"/>
    <p:sldId id="298" r:id="rId12"/>
    <p:sldId id="300" r:id="rId13"/>
    <p:sldId id="316" r:id="rId14"/>
    <p:sldId id="318" r:id="rId15"/>
    <p:sldId id="319" r:id="rId16"/>
    <p:sldId id="292" r:id="rId17"/>
    <p:sldId id="320" r:id="rId18"/>
    <p:sldId id="274" r:id="rId19"/>
    <p:sldId id="311" r:id="rId20"/>
    <p:sldId id="312" r:id="rId21"/>
    <p:sldId id="321" r:id="rId22"/>
    <p:sldId id="297" r:id="rId23"/>
    <p:sldId id="322" r:id="rId24"/>
    <p:sldId id="304" r:id="rId25"/>
    <p:sldId id="305" r:id="rId26"/>
    <p:sldId id="323" r:id="rId27"/>
    <p:sldId id="290" r:id="rId28"/>
    <p:sldId id="299" r:id="rId29"/>
    <p:sldId id="271" r:id="rId30"/>
    <p:sldId id="279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ørgen S. Niels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CFE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53" autoAdjust="0"/>
  </p:normalViewPr>
  <p:slideViewPr>
    <p:cSldViewPr snapToGrid="0">
      <p:cViewPr varScale="1">
        <p:scale>
          <a:sx n="151" d="100"/>
          <a:sy n="151" d="100"/>
        </p:scale>
        <p:origin x="199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9394FC49-F78B-4FF8-9376-C50452A67C20}" type="datetimeFigureOut">
              <a:rPr lang="en-US" smtClean="0"/>
              <a:pPr/>
              <a:t>11/2/2023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5601EEC0-E54E-44B5-A782-C2E380877E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23E2BB9-0C65-4730-8E9B-671617FA6CAE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A5EF1139-C632-4E0A-8166-EED5B867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8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is 220622b-LandauScan_180mA_LandauAmplitudes.png from \\isasvr14\isadfs\Nat_ISA-Astrid2\AccPhys\Instabilities\BeamModeMeas\220621-Scope03with3moreSignals\220622b-LandauScan_180mA\analyse\FFTplots</a:t>
            </a:r>
          </a:p>
          <a:p>
            <a:r>
              <a:rPr lang="en-US" dirty="0"/>
              <a:t>HOM is rev. harm. 177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4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(Raw) Cavity scans are from \\isasvr14\isadfs\Nat_ISA-Astrid2\AccPhys\RF\LandauCavity\191217-HOMinvestigations\191231a-RevHarmTuningScan\RawAnalyzerScreens, rHarmTscan_43_h48 and _h177 (20°C, detuning setpoint is 400 kHz), see ELOG 1438</a:t>
            </a:r>
            <a:br>
              <a:rPr lang="en-US" dirty="0"/>
            </a:br>
            <a:r>
              <a:rPr lang="en-US" dirty="0"/>
              <a:t>      Rev. harm. 177 resonance is taken as the middle of the sharp flank.</a:t>
            </a:r>
          </a:p>
          <a:p>
            <a:r>
              <a:rPr lang="da-DK" dirty="0" err="1"/>
              <a:t>Calculated</a:t>
            </a:r>
            <a:r>
              <a:rPr lang="da-DK" dirty="0"/>
              <a:t> plot of </a:t>
            </a:r>
            <a:r>
              <a:rPr lang="da-DK" dirty="0" err="1"/>
              <a:t>main</a:t>
            </a:r>
            <a:r>
              <a:rPr lang="da-DK" dirty="0"/>
              <a:t> and revHarm177 </a:t>
            </a:r>
            <a:r>
              <a:rPr lang="da-DK" dirty="0" err="1"/>
              <a:t>resonances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from \\isasvr14\isadfs\Nat_ISA-Astrid2\AccPhys\RF\LandauCavity\191217-HOMinvestigations\191231a-RevHarmTuningScan\calculations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2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MRS441 camera picture is MRS441CAM_220925_191316_180mA_scr.png from \\isasvr14\isadfs\Nat_ISA-Astrid2\AccPhys\Instabilities\BeamModeMeas\220921-OptimizeWithSmallCooler_Scope06\220925g-Accum180mA_noScopeData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MRS441 camera picture is MRS441CAM_220925_191316_180mA_scr.png from \\isasvr14\isadfs\Nat_ISA-Astrid2\AccPhys\Instabilities\BeamModeMeas\220921-OptimizeWithSmallCooler_Scope06\220925g-Accum180mA_noScopeData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68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MRS441 camera picture is MRS441CAM_220925_191316_180mA_scr.png from \\isasvr14\isadfs\Nat_ISA-Astrid2\AccPhys\Instabilities\BeamModeMeas\220921-OptimizeWithSmallCooler_Scope06\220925g-Accum180mA_noScopeData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0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2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7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\\isasvr14\isadfs\Nat_ISA-Astrid2\AccPhys\Instabilities\BeamModeMeas\220621-Scope03with3moreSignals\220624c-BeamAccumAtLandau400kHz\BeamModeData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plots from \\isasvr14\isadfs\Nat_ISA-Astrid2\AccPhys\Instabilities\BeamModeMeas\220921-OptimizeWithSmallCooler_Scope06\220925d-BeamAccumAtLandau320kHz30degC\BeamModeData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6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before Landau cavity is from \\isasvr14\isadfs\Nat_ISA-Astrid2\AccPhys\Instabilities\BeamModeMeas\150304-OneChannelMeasurements\RePlot_221005_forHarmonLIP\150304d-DecayingBeam</a:t>
            </a:r>
          </a:p>
          <a:p>
            <a:r>
              <a:rPr lang="da-DK" dirty="0"/>
              <a:t>Data from </a:t>
            </a:r>
            <a:r>
              <a:rPr lang="da-DK" dirty="0" err="1"/>
              <a:t>after</a:t>
            </a:r>
            <a:r>
              <a:rPr lang="da-DK" dirty="0"/>
              <a:t> Landau </a:t>
            </a:r>
            <a:r>
              <a:rPr lang="da-DK" dirty="0" err="1"/>
              <a:t>cavity</a:t>
            </a:r>
            <a:r>
              <a:rPr lang="da-DK" dirty="0"/>
              <a:t> is from \\\isasvr14\isadfs\Nat_ISA-Astrid2\AccPhys\Instabilities\BeamModeMeas\150911-SingleChMeasWithLandauCavity\RePlot_221005_forHarmonLIP\150924a-UserBeam120mA (BeamModeUBXsum_20150924T103653_122mA)</a:t>
            </a:r>
          </a:p>
          <a:p>
            <a:r>
              <a:rPr lang="da-DK" dirty="0"/>
              <a:t>MRS441 camera </a:t>
            </a:r>
            <a:r>
              <a:rPr lang="da-DK" dirty="0" err="1"/>
              <a:t>picture</a:t>
            </a:r>
            <a:r>
              <a:rPr lang="da-DK" dirty="0"/>
              <a:t> for </a:t>
            </a:r>
            <a:r>
              <a:rPr lang="da-DK" dirty="0" err="1"/>
              <a:t>Before</a:t>
            </a:r>
            <a:r>
              <a:rPr lang="da-DK" dirty="0"/>
              <a:t> Landau </a:t>
            </a:r>
            <a:r>
              <a:rPr lang="da-DK" dirty="0" err="1"/>
              <a:t>cavity</a:t>
            </a:r>
            <a:r>
              <a:rPr lang="da-DK" dirty="0"/>
              <a:t> is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MRS441 camera </a:t>
            </a:r>
            <a:r>
              <a:rPr lang="da-DK" dirty="0" err="1"/>
              <a:t>picture</a:t>
            </a:r>
            <a:r>
              <a:rPr lang="da-DK" dirty="0"/>
              <a:t> for With Landau </a:t>
            </a:r>
            <a:r>
              <a:rPr lang="da-DK" dirty="0" err="1"/>
              <a:t>cavity</a:t>
            </a:r>
            <a:r>
              <a:rPr lang="da-DK" dirty="0"/>
              <a:t> is 160120_085846-ScrDumpOfMRS441videoProgram.png from \\isasvr14\isadfs\Nat_ISA-Astrid2\AccPhys\Diagnostics\MRS\160119-NewFitsChangesBeamsizes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is LandauScan_LandauCavModeAmplitudes.png from \\isasvr14\isadfs\Nat_ISA-Astrid2\AccPhys\Instabilities\BeamModeMeas\220621-Scope03with3moreSignals\analyse\LandauFFTplots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9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BeamCurrentAccum_LandauCavModeAmplitudes.png from \\isasvr14\isadfs\Nat_ISA-Astrid2\AccPhys\Instabilities\BeamModeMeas\220621-Scope03with3moreSignals\analyse\LandauFFTplots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5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EvenFill_VsBeamcurrent_fSync.png from \\isasvr14\isadfs\Nat_ISA-Astrid2\AccPhys\Instabilities\BeamModeMeas\220621-Scope03with3moreSignals\analyse\CSdata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9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is EvenFill_VsBeamcurrent_fSync.png from \\isasvr14\isadfs\Nat_ISA-Astrid2\AccPhys\Instabilities\BeamModeMeas\220921-OptimizeWithSmallCooler_Scope06\analyse\HarmonLIPworkshop\Comparison20and30degC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62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5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4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7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8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Microtron</a:t>
            </a:r>
            <a:r>
              <a:rPr lang="da-DK" dirty="0"/>
              <a:t>, Booster, </a:t>
            </a:r>
            <a:r>
              <a:rPr lang="da-DK" dirty="0" err="1"/>
              <a:t>Inj</a:t>
            </a:r>
            <a:r>
              <a:rPr lang="da-DK" dirty="0"/>
              <a:t>. </a:t>
            </a:r>
            <a:r>
              <a:rPr lang="da-DK" dirty="0" err="1"/>
              <a:t>Bl</a:t>
            </a:r>
            <a:r>
              <a:rPr lang="da-DK" dirty="0"/>
              <a:t>., A2 ring, 6 </a:t>
            </a:r>
            <a:r>
              <a:rPr lang="da-DK" dirty="0" err="1"/>
              <a:t>beamlines</a:t>
            </a:r>
            <a:r>
              <a:rPr lang="da-DK" dirty="0"/>
              <a:t>, 7 </a:t>
            </a:r>
            <a:r>
              <a:rPr lang="da-DK" dirty="0" err="1"/>
              <a:t>experiments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Drawing from \\isasvr14\isadfs\Nat_ISA-Ast2Doc\machine\Documentation\RF\LLRF\</a:t>
            </a:r>
            <a:r>
              <a:rPr lang="en-GB" dirty="0"/>
              <a:t>IQ_Ampl_phase-simplifiedDrawing-231031_jsn.pptx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0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9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ISA3Dss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CD74E-AB9E-4037-B9AF-D421D1D10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BA442-8D4E-4B5C-8575-D516FACDA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547383"/>
            <a:ext cx="4261357" cy="225686"/>
          </a:xfrm>
        </p:spPr>
        <p:txBody>
          <a:bodyPr/>
          <a:lstStyle/>
          <a:p>
            <a:pPr>
              <a:defRPr/>
            </a:pPr>
            <a:r>
              <a:rPr lang="en-US" dirty="0"/>
              <a:t>ESLS-RF 16 (9-10/9 2012), ASTRID/ASTRID2 RF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547383"/>
            <a:ext cx="365760" cy="225686"/>
          </a:xfrm>
        </p:spPr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2662-3B56-4086-B104-4EED3E2CE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29AC5-4CAA-43F6-9450-1B1C874A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8131-3310-4ED1-BFA8-93688FD0F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24B80-B14B-4990-84A4-8E191CD6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619E-E2CE-4535-B95C-865C2930E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CCBB-8D8C-4DF7-B357-CF75C1BC8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015728-517F-4306-9F4A-4B86F50AC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27/9-2007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ESLS-RF 11 (4-5/10-2007), A new LLRF system for ASTRIDx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B5BFE-98B6-493F-888D-4EDFF79B3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ISA3Dss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0545"/>
            <a:ext cx="7772400" cy="18297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Overview and Status of the ASTRID2 RF systems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57250" y="3100388"/>
            <a:ext cx="7429500" cy="2114550"/>
          </a:xfrm>
        </p:spPr>
        <p:txBody>
          <a:bodyPr/>
          <a:lstStyle/>
          <a:p>
            <a:pPr marR="0"/>
            <a:r>
              <a:rPr lang="en-US" dirty="0"/>
              <a:t>Jørgen S. Nielsen</a:t>
            </a:r>
          </a:p>
          <a:p>
            <a:pPr marR="0"/>
            <a:r>
              <a:rPr lang="en-US" dirty="0"/>
              <a:t>Center for Storage Ring Facilities (ISA)</a:t>
            </a:r>
          </a:p>
          <a:p>
            <a:pPr marR="0"/>
            <a:r>
              <a:rPr lang="en-US" dirty="0"/>
              <a:t>Aarhus University</a:t>
            </a:r>
          </a:p>
          <a:p>
            <a:pPr marR="0"/>
            <a:r>
              <a:rPr lang="en-US" dirty="0"/>
              <a:t>Denmark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86525"/>
            <a:ext cx="4249737" cy="287338"/>
          </a:xfrm>
        </p:spPr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Better lifetime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Before: 1.4 h @ 80 mA and 1.0 h @ 120 mA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After:   2.0 h @ 80 mA and 1.85 h @ 120 mA</a:t>
            </a:r>
          </a:p>
          <a:p>
            <a:r>
              <a:rPr lang="en-US" dirty="0">
                <a:solidFill>
                  <a:schemeClr val="accent1"/>
                </a:solidFill>
              </a:rPr>
              <a:t>More stable beam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Moved instabilities to higher frequencies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SR diagnostic camera (in control room) showed a more stable beam (and happy users)</a:t>
            </a:r>
          </a:p>
          <a:p>
            <a:r>
              <a:rPr lang="en-US" dirty="0">
                <a:solidFill>
                  <a:schemeClr val="accent4"/>
                </a:solidFill>
              </a:rPr>
              <a:t>Good tuning range is limited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Was for long using a detuning of around +400 kHz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      </a:t>
            </a:r>
            <a:r>
              <a:rPr lang="en-US" sz="1800" dirty="0">
                <a:solidFill>
                  <a:srgbClr val="00B050"/>
                </a:solidFill>
              </a:rPr>
              <a:t>(possible tuning range is ±500 kHz).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sz="1800" dirty="0">
                <a:solidFill>
                  <a:schemeClr val="accent4"/>
                </a:solidFill>
              </a:rPr>
              <a:t>“Theoretical optimum” (flat potential) should be +160 kHz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Large beam </a:t>
            </a:r>
            <a:r>
              <a:rPr lang="en-US">
                <a:solidFill>
                  <a:schemeClr val="accent6"/>
                </a:solidFill>
              </a:rPr>
              <a:t>instabilies </a:t>
            </a:r>
            <a:r>
              <a:rPr lang="en-US" dirty="0">
                <a:solidFill>
                  <a:schemeClr val="accent6"/>
                </a:solidFill>
              </a:rPr>
              <a:t>at a detuning of ~300 kHz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Benefits (at installation time)</a:t>
            </a:r>
          </a:p>
        </p:txBody>
      </p:sp>
    </p:spTree>
    <p:extLst>
      <p:ext uri="{BB962C8B-B14F-4D97-AF65-F5344CB8AC3E}">
        <p14:creationId xmlns:p14="http://schemas.microsoft.com/office/powerpoint/2010/main" val="173618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816D3CF-008E-480C-AAF0-16DD46AEF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6" y="1877920"/>
            <a:ext cx="7140131" cy="42849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With the cavity at 20°C, we see a strong dip in amplitude of the fundamental around a detuning of ~300 kHz, and the beam becomes very unstable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Cavity detuning scan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4A924-C86E-447C-880D-46562A416599}"/>
              </a:ext>
            </a:extLst>
          </p:cNvPr>
          <p:cNvSpPr txBox="1"/>
          <p:nvPr/>
        </p:nvSpPr>
        <p:spPr>
          <a:xfrm>
            <a:off x="2621539" y="6109584"/>
            <a:ext cx="5825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Beam has been accumulated at a cavity detuning of +400 kHz</a:t>
            </a:r>
            <a:endParaRPr lang="da-DK" sz="1600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97E3B-73B8-49F8-82BE-0A9B28013F52}"/>
              </a:ext>
            </a:extLst>
          </p:cNvPr>
          <p:cNvSpPr txBox="1"/>
          <p:nvPr/>
        </p:nvSpPr>
        <p:spPr>
          <a:xfrm>
            <a:off x="3607724" y="3255699"/>
            <a:ext cx="10567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Beam</a:t>
            </a:r>
          </a:p>
          <a:p>
            <a:pPr algn="ctr"/>
            <a:r>
              <a:rPr lang="en-US" dirty="0"/>
              <a:t>very</a:t>
            </a:r>
          </a:p>
          <a:p>
            <a:pPr algn="ctr"/>
            <a:r>
              <a:rPr lang="en-US" dirty="0"/>
              <a:t>unstable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F98A3-0038-2D1D-1010-2672A7DC5DF4}"/>
              </a:ext>
            </a:extLst>
          </p:cNvPr>
          <p:cNvSpPr txBox="1"/>
          <p:nvPr/>
        </p:nvSpPr>
        <p:spPr>
          <a:xfrm>
            <a:off x="6423708" y="2503829"/>
            <a:ext cx="82426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HOM is rev. harm. 177</a:t>
            </a:r>
            <a:endParaRPr lang="en-GB" sz="500" dirty="0"/>
          </a:p>
        </p:txBody>
      </p:sp>
    </p:spTree>
    <p:extLst>
      <p:ext uri="{BB962C8B-B14F-4D97-AF65-F5344CB8AC3E}">
        <p14:creationId xmlns:p14="http://schemas.microsoft.com/office/powerpoint/2010/main" val="60759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Temperature dependance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B1072E-54DA-461C-970E-7D2278056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634"/>
            <a:ext cx="2579427" cy="1934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5ADA72-0344-4D4C-B167-0AA4FDB735D0}"/>
              </a:ext>
            </a:extLst>
          </p:cNvPr>
          <p:cNvSpPr txBox="1"/>
          <p:nvPr/>
        </p:nvSpPr>
        <p:spPr>
          <a:xfrm>
            <a:off x="377588" y="1933567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Main resonance</a:t>
            </a:r>
          </a:p>
          <a:p>
            <a:r>
              <a:rPr lang="en-US" sz="1400" dirty="0"/>
              <a:t>20°C, detune setpoint = 400 kHz</a:t>
            </a:r>
            <a:endParaRPr lang="da-DK" sz="1400" dirty="0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76A529F8-94C7-4F8D-88A8-8E7EC3B15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38499"/>
            <a:ext cx="2579427" cy="1934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FBFEC8-6718-4602-8CF5-E5FCEB7F9A0E}"/>
              </a:ext>
            </a:extLst>
          </p:cNvPr>
          <p:cNvSpPr txBox="1"/>
          <p:nvPr/>
        </p:nvSpPr>
        <p:spPr>
          <a:xfrm>
            <a:off x="377588" y="4368261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Rev. Harm. 177</a:t>
            </a:r>
          </a:p>
          <a:p>
            <a:r>
              <a:rPr lang="en-US" sz="1400" dirty="0"/>
              <a:t>20°C, detune setpoint = 400 kHz</a:t>
            </a:r>
            <a:endParaRPr lang="da-DK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81A7A3-C2CD-E1DD-C233-083CC8C3D639}"/>
              </a:ext>
            </a:extLst>
          </p:cNvPr>
          <p:cNvGrpSpPr/>
          <p:nvPr/>
        </p:nvGrpSpPr>
        <p:grpSpPr>
          <a:xfrm>
            <a:off x="3036627" y="1781167"/>
            <a:ext cx="6283480" cy="4994736"/>
            <a:chOff x="3036626" y="1750727"/>
            <a:chExt cx="6283481" cy="502517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E6B526-7A7B-45AE-80B7-B11FB5B13950}"/>
                </a:ext>
              </a:extLst>
            </p:cNvPr>
            <p:cNvGrpSpPr/>
            <p:nvPr/>
          </p:nvGrpSpPr>
          <p:grpSpPr>
            <a:xfrm>
              <a:off x="3036626" y="1750727"/>
              <a:ext cx="6283481" cy="5025176"/>
              <a:chOff x="3036626" y="1750727"/>
              <a:chExt cx="6283481" cy="5025176"/>
            </a:xfrm>
          </p:grpSpPr>
          <p:pic>
            <p:nvPicPr>
              <p:cNvPr id="7" name="Picture 6" descr="Chart&#10;&#10;Description automatically generated">
                <a:extLst>
                  <a:ext uri="{FF2B5EF4-FFF2-40B4-BE49-F238E27FC236}">
                    <a16:creationId xmlns:a16="http://schemas.microsoft.com/office/drawing/2014/main" id="{62A90212-C8E3-4B4F-AF59-50831DFDF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6626" y="1750727"/>
                <a:ext cx="6283481" cy="502517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2FADFF-A3CC-47D6-8F1A-3D055A4CBF02}"/>
                  </a:ext>
                </a:extLst>
              </p:cNvPr>
              <p:cNvSpPr txBox="1"/>
              <p:nvPr/>
            </p:nvSpPr>
            <p:spPr>
              <a:xfrm>
                <a:off x="6694631" y="2226019"/>
                <a:ext cx="2135521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Calculation based on fits</a:t>
                </a:r>
                <a:endParaRPr lang="da-DK" sz="140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5844B42-5B15-4B87-B808-B24C68201430}"/>
                  </a:ext>
                </a:extLst>
              </p:cNvPr>
              <p:cNvSpPr/>
              <p:nvPr/>
            </p:nvSpPr>
            <p:spPr>
              <a:xfrm>
                <a:off x="6533107" y="3264324"/>
                <a:ext cx="69426" cy="69426"/>
              </a:xfrm>
              <a:prstGeom prst="ellipse">
                <a:avLst/>
              </a:prstGeom>
              <a:noFill/>
              <a:ln w="952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6B234A9-6DB6-4DE8-9212-DAD700F603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2533" y="2891213"/>
                <a:ext cx="426918" cy="3637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F81313-F584-444D-BB23-9FF9BB6AB0AB}"/>
                  </a:ext>
                </a:extLst>
              </p:cNvPr>
              <p:cNvSpPr txBox="1"/>
              <p:nvPr/>
            </p:nvSpPr>
            <p:spPr>
              <a:xfrm>
                <a:off x="6948488" y="2606920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Nominal</a:t>
                </a:r>
                <a:endParaRPr lang="da-DK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7E560BE-95EF-436D-87AD-3AA1B7D6EDFA}"/>
                  </a:ext>
                </a:extLst>
              </p:cNvPr>
              <p:cNvSpPr/>
              <p:nvPr/>
            </p:nvSpPr>
            <p:spPr>
              <a:xfrm>
                <a:off x="6108940" y="3259141"/>
                <a:ext cx="69426" cy="694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5CF872-49F1-41C1-A8A0-820A29D9294C}"/>
                  </a:ext>
                </a:extLst>
              </p:cNvPr>
              <p:cNvSpPr txBox="1"/>
              <p:nvPr/>
            </p:nvSpPr>
            <p:spPr>
              <a:xfrm>
                <a:off x="5429486" y="2320268"/>
                <a:ext cx="96693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Cooling</a:t>
                </a:r>
                <a:endParaRPr lang="da-DK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F19D5EE-D7BD-4417-8CF1-0D686DD1D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9517" y="2605617"/>
                <a:ext cx="107858" cy="62647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AD6F62A-2364-4984-93ED-769B3966FC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71492" y="3403451"/>
                <a:ext cx="377114" cy="313914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221E7-51B0-49D5-863C-050B47FA953C}"/>
                  </a:ext>
                </a:extLst>
              </p:cNvPr>
              <p:cNvSpPr txBox="1"/>
              <p:nvPr/>
            </p:nvSpPr>
            <p:spPr>
              <a:xfrm>
                <a:off x="7707045" y="3406022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Heating</a:t>
                </a:r>
                <a:endParaRPr lang="da-DK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0855930-6C92-4FBA-996C-463CA52DFAD1}"/>
                  </a:ext>
                </a:extLst>
              </p:cNvPr>
              <p:cNvSpPr/>
              <p:nvPr/>
            </p:nvSpPr>
            <p:spPr>
              <a:xfrm>
                <a:off x="6294059" y="3846594"/>
                <a:ext cx="69426" cy="69426"/>
              </a:xfrm>
              <a:prstGeom prst="ellipse">
                <a:avLst/>
              </a:prstGeom>
              <a:noFill/>
              <a:ln w="9525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60B29F2-6647-4B72-813C-C2B70B86F9FC}"/>
                  </a:ext>
                </a:extLst>
              </p:cNvPr>
              <p:cNvCxnSpPr>
                <a:cxnSpLocks/>
                <a:stCxn id="28" idx="1"/>
              </p:cNvCxnSpPr>
              <p:nvPr/>
            </p:nvCxnSpPr>
            <p:spPr>
              <a:xfrm flipH="1">
                <a:off x="6396417" y="3590688"/>
                <a:ext cx="1310628" cy="290619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B07F224-DBF0-492D-8079-684C7AFA9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6400" y="4629871"/>
                <a:ext cx="842372" cy="613128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BDBCE3E-3141-48FE-82B1-8B4AFE22C8F7}"/>
                  </a:ext>
                </a:extLst>
              </p:cNvPr>
              <p:cNvSpPr/>
              <p:nvPr/>
            </p:nvSpPr>
            <p:spPr>
              <a:xfrm>
                <a:off x="5429486" y="3846594"/>
                <a:ext cx="69426" cy="69426"/>
              </a:xfrm>
              <a:prstGeom prst="ellipse">
                <a:avLst/>
              </a:prstGeom>
              <a:noFill/>
              <a:ln w="9525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a-DK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43BBB2-5D84-4F5C-9E89-26880E332F9F}"/>
                </a:ext>
              </a:extLst>
            </p:cNvPr>
            <p:cNvSpPr txBox="1"/>
            <p:nvPr/>
          </p:nvSpPr>
          <p:spPr>
            <a:xfrm>
              <a:off x="5050217" y="6360956"/>
              <a:ext cx="22958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Cavity detune set [kHz]</a:t>
              </a:r>
              <a:endParaRPr lang="da-DK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F46856-5FF5-46BB-BF0E-4D1C55D69E2F}"/>
                </a:ext>
              </a:extLst>
            </p:cNvPr>
            <p:cNvSpPr txBox="1"/>
            <p:nvPr/>
          </p:nvSpPr>
          <p:spPr>
            <a:xfrm rot="16200000">
              <a:off x="2173673" y="3994113"/>
              <a:ext cx="2626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Cavity actual detune [kHz]</a:t>
              </a:r>
              <a:endParaRPr lang="da-DK" sz="1600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72140"/>
            <a:ext cx="8229600" cy="564819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Have recorded all resonances with a network analyzer for  various cavity temperatures (baking the cavity)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This tells us the resonance is at revolution harmonic 177</a:t>
            </a:r>
          </a:p>
        </p:txBody>
      </p:sp>
    </p:spTree>
    <p:extLst>
      <p:ext uri="{BB962C8B-B14F-4D97-AF65-F5344CB8AC3E}">
        <p14:creationId xmlns:p14="http://schemas.microsoft.com/office/powerpoint/2010/main" val="314542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In August 2022, a small (borrowed) cooler/heater (10-40°C) was installed for our 3</a:t>
            </a:r>
            <a:r>
              <a:rPr lang="en-US" sz="2000" baseline="30000" dirty="0">
                <a:solidFill>
                  <a:srgbClr val="0070C0"/>
                </a:solidFill>
              </a:rPr>
              <a:t>rd</a:t>
            </a:r>
            <a:r>
              <a:rPr lang="en-US" sz="2000" dirty="0">
                <a:solidFill>
                  <a:srgbClr val="0070C0"/>
                </a:solidFill>
              </a:rPr>
              <a:t> harm. cavity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No remote control, temperature stability is ~0.3°C</a:t>
            </a:r>
          </a:p>
          <a:p>
            <a:r>
              <a:rPr lang="en-US" sz="2000" dirty="0">
                <a:solidFill>
                  <a:srgbClr val="002060"/>
                </a:solidFill>
              </a:rPr>
              <a:t>By raising the 3</a:t>
            </a:r>
            <a:r>
              <a:rPr lang="en-US" sz="2000" baseline="30000" dirty="0">
                <a:solidFill>
                  <a:srgbClr val="002060"/>
                </a:solidFill>
              </a:rPr>
              <a:t>rd</a:t>
            </a:r>
            <a:r>
              <a:rPr lang="en-US" sz="2000" dirty="0">
                <a:solidFill>
                  <a:srgbClr val="002060"/>
                </a:solidFill>
              </a:rPr>
              <a:t> harm. cavity temperature (above ~30°C) we can operate stable at smaller main resonance detuning (“jumping” below the RevHarm177 resonance)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Beam lifetime and/or beam stability is better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But keeping good beam stability is not always easy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The detuning range with stable beam is (still) rather narrow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We often experience an increase in vertical beam size and/or increased jitter in vertical beam size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</a:rPr>
              <a:t>This increase the measurement noise at some of the beamlines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Settings depend strongly on cavity temperature, making it difficult to achieve stable beam in Decay mode (where beam induced voltage change)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Believe this vertical instability (partly) is caused (or influenced) by ions captured by the beam</a:t>
            </a:r>
          </a:p>
          <a:p>
            <a:pPr lvl="2"/>
            <a:r>
              <a:rPr lang="en-US" sz="1200" dirty="0">
                <a:solidFill>
                  <a:schemeClr val="accent6"/>
                </a:solidFill>
              </a:rPr>
              <a:t>Should be able to condition this away, and we do see improvements (but slowly)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</a:rPr>
              <a:t>We often see a memory effect</a:t>
            </a:r>
          </a:p>
          <a:p>
            <a:pPr lvl="2"/>
            <a:r>
              <a:rPr lang="en-US" sz="1200" dirty="0">
                <a:solidFill>
                  <a:srgbClr val="7030A0"/>
                </a:solidFill>
              </a:rPr>
              <a:t>Change a parameter to a new value and then back again, does often not restore beam parameters (beam size and beam lifetime)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Increase cavity temperature</a:t>
            </a:r>
          </a:p>
        </p:txBody>
      </p:sp>
    </p:spTree>
    <p:extLst>
      <p:ext uri="{BB962C8B-B14F-4D97-AF65-F5344CB8AC3E}">
        <p14:creationId xmlns:p14="http://schemas.microsoft.com/office/powerpoint/2010/main" val="170224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Dependent of cavity temperature we have different modes:</a:t>
            </a: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>
                <a:solidFill>
                  <a:srgbClr val="0070C0"/>
                </a:solidFill>
              </a:rPr>
              <a:t>Note that the horizontal beam size and jitter in the dipoles is (mostly) determined by longitudinal oscillations and variations (there is dispersion in the dipoles)</a:t>
            </a:r>
          </a:p>
          <a:p>
            <a:endParaRPr lang="en-US" sz="12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For </a:t>
            </a:r>
            <a:r>
              <a:rPr lang="en-US" sz="2000">
                <a:solidFill>
                  <a:srgbClr val="C00000"/>
                </a:solidFill>
              </a:rPr>
              <a:t>the “hot” cavity </a:t>
            </a:r>
            <a:r>
              <a:rPr lang="en-US" sz="2000" dirty="0">
                <a:solidFill>
                  <a:srgbClr val="C00000"/>
                </a:solidFill>
              </a:rPr>
              <a:t>we have had varying trouble with stability of the vertical beam size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The stability of the horizontal (and longitudinal) dimension is not so important for our beam lines (most have horizontal slits)</a:t>
            </a:r>
          </a:p>
          <a:p>
            <a:r>
              <a:rPr lang="en-US" sz="2000" dirty="0">
                <a:solidFill>
                  <a:srgbClr val="0070C0"/>
                </a:solidFill>
              </a:rPr>
              <a:t>Vertical beam size (and thereby beam lifetime) can be varied by changing skew quadrupoles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Different operation modes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C01D77-B110-2E7A-463D-39C792DD6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272"/>
              </p:ext>
            </p:extLst>
          </p:nvPr>
        </p:nvGraphicFramePr>
        <p:xfrm>
          <a:off x="457200" y="1397000"/>
          <a:ext cx="8280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977">
                  <a:extLst>
                    <a:ext uri="{9D8B030D-6E8A-4147-A177-3AD203B41FA5}">
                      <a16:colId xmlns:a16="http://schemas.microsoft.com/office/drawing/2014/main" val="1536914084"/>
                    </a:ext>
                  </a:extLst>
                </a:gridCol>
                <a:gridCol w="2848223">
                  <a:extLst>
                    <a:ext uri="{9D8B030D-6E8A-4147-A177-3AD203B41FA5}">
                      <a16:colId xmlns:a16="http://schemas.microsoft.com/office/drawing/2014/main" val="1751421874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562126904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292925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Cav. temp.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Cav. detuning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Beam lifetime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Horizontal beam size at dipoles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35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~20°C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~400 kHz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1.5-2.0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and noisy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5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40°C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~185 kHz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~5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Large and noisy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38°C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~185 kHz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1.5-2.0 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and 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08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1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We expect vertical stability to improve with time due to (vacuum) conditioning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Better vacuum =&gt; less ions captured by the beam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We are presently building a new cooling water system for the 3</a:t>
            </a:r>
            <a:r>
              <a:rPr lang="en-US" sz="2000" baseline="30000" dirty="0">
                <a:solidFill>
                  <a:srgbClr val="0070C0"/>
                </a:solidFill>
              </a:rPr>
              <a:t>rd</a:t>
            </a:r>
            <a:r>
              <a:rPr lang="en-US" sz="2000" dirty="0">
                <a:solidFill>
                  <a:srgbClr val="0070C0"/>
                </a:solidFill>
              </a:rPr>
              <a:t> harmonic Landau cavity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Better temperature stability (&lt;0.1°C)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Remote control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Easier to try new settings (temperature scans)</a:t>
            </a:r>
          </a:p>
          <a:p>
            <a:pPr lvl="2"/>
            <a:r>
              <a:rPr lang="en-US" sz="1400" dirty="0">
                <a:solidFill>
                  <a:srgbClr val="0070C0"/>
                </a:solidFill>
              </a:rPr>
              <a:t>Can change setpoint for instance as beam current changes</a:t>
            </a:r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Expect (hope) to commission the system in December</a:t>
            </a:r>
          </a:p>
          <a:p>
            <a:r>
              <a:rPr lang="en-US" sz="2000" dirty="0">
                <a:solidFill>
                  <a:srgbClr val="0070C0"/>
                </a:solidFill>
              </a:rPr>
              <a:t>Build a (vertical) Bunch-by-Bunch feedback system ??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This will be a large project for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Future developments</a:t>
            </a:r>
          </a:p>
        </p:txBody>
      </p:sp>
      <p:pic>
        <p:nvPicPr>
          <p:cNvPr id="8" name="Picture 7" descr="A machine on a table&#10;&#10;Description automatically generated">
            <a:extLst>
              <a:ext uri="{FF2B5EF4-FFF2-40B4-BE49-F238E27FC236}">
                <a16:creationId xmlns:a16="http://schemas.microsoft.com/office/drawing/2014/main" id="{34CB675B-62A3-FFAF-1E6F-86070A89A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2" b="9277"/>
          <a:stretch/>
        </p:blipFill>
        <p:spPr>
          <a:xfrm>
            <a:off x="4629150" y="4463462"/>
            <a:ext cx="4464050" cy="2394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D9E3D-D5AD-7C56-36AD-18CADBE401A2}"/>
              </a:ext>
            </a:extLst>
          </p:cNvPr>
          <p:cNvSpPr txBox="1"/>
          <p:nvPr/>
        </p:nvSpPr>
        <p:spPr>
          <a:xfrm>
            <a:off x="2066062" y="5660731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cooler system on </a:t>
            </a:r>
          </a:p>
          <a:p>
            <a:r>
              <a:rPr lang="en-US" dirty="0"/>
              <a:t>the test bench in the lab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45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        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		Thank you for your attention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4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        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		Extra (spare) slides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897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9" y="965200"/>
            <a:ext cx="8442252" cy="32559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Basically, the same as MAX IV cavities</a:t>
            </a:r>
          </a:p>
          <a:p>
            <a:pPr lvl="1"/>
            <a:r>
              <a:rPr lang="en-US" dirty="0"/>
              <a:t>Built by RI (RF design by </a:t>
            </a:r>
            <a:r>
              <a:rPr lang="en-US" dirty="0" err="1"/>
              <a:t>MaxLab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1"/>
                </a:solidFill>
              </a:rPr>
              <a:t>Has been conditioned to ~150 kV (~5 kW)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No problems seen</a:t>
            </a:r>
          </a:p>
          <a:p>
            <a:r>
              <a:rPr lang="en-US" dirty="0">
                <a:solidFill>
                  <a:srgbClr val="92D050"/>
                </a:solidFill>
              </a:rPr>
              <a:t>Usual operate at 120 kV (~3.5 kW)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(8/11 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294"/>
            <a:ext cx="8229600" cy="77971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ASTRID2 </a:t>
            </a:r>
            <a:r>
              <a:rPr lang="da-DK" dirty="0" err="1"/>
              <a:t>Cavity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3450689"/>
            <a:ext cx="4157330" cy="21949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lvl="1" indent="-256032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</a:pPr>
            <a:r>
              <a:rPr lang="en-US" dirty="0"/>
              <a:t>Have a 315 MHz Landau cavity (also from RI and based on </a:t>
            </a:r>
            <a:r>
              <a:rPr lang="en-US" dirty="0" err="1"/>
              <a:t>MaxLab</a:t>
            </a:r>
            <a:r>
              <a:rPr lang="en-US" dirty="0"/>
              <a:t> design).</a:t>
            </a:r>
          </a:p>
          <a:p>
            <a:pPr marL="886968" lvl="3" indent="-256032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</a:pPr>
            <a:r>
              <a:rPr lang="en-US" dirty="0"/>
              <a:t>Installed March 2015</a:t>
            </a:r>
          </a:p>
        </p:txBody>
      </p:sp>
      <p:pic>
        <p:nvPicPr>
          <p:cNvPr id="7170" name="Picture 2" descr="\\isa\data\Pictures\ASTRID2\RF\Cavity\20121007-CavityWithCoupler\IMG_5306-Reduc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49" y="3515755"/>
            <a:ext cx="4130859" cy="27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435A7EC7-E522-4F69-9690-09466C8A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73" y="1429677"/>
            <a:ext cx="5333559" cy="39986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r>
              <a:rPr lang="en-US" sz="3200" dirty="0"/>
              <a:t>LCBI, 180 mA, Landau cav. at 20°C, detune 400 kHz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CE7CD967-EB2B-4E07-9762-EB3F341B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52" y="3784866"/>
            <a:ext cx="4099074" cy="3073134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279F3A3-D303-4991-A309-496178229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182"/>
            <a:ext cx="3869741" cy="290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1FF12B-5359-4BB7-A6BA-869ED2A90C60}"/>
              </a:ext>
            </a:extLst>
          </p:cNvPr>
          <p:cNvSpPr txBox="1"/>
          <p:nvPr/>
        </p:nvSpPr>
        <p:spPr>
          <a:xfrm>
            <a:off x="4921960" y="5647518"/>
            <a:ext cx="4593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220624c-BeamAccumAtLandau400kHz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11970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Reminder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ASTRID2 facility overview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ASTRID2 RF systems</a:t>
            </a:r>
          </a:p>
          <a:p>
            <a:r>
              <a:rPr lang="en-US" dirty="0">
                <a:solidFill>
                  <a:schemeClr val="accent1"/>
                </a:solidFill>
              </a:rPr>
              <a:t>New 3 GHz RF system for 100 MeV Microtron</a:t>
            </a:r>
          </a:p>
          <a:p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baseline="30000" dirty="0">
                <a:solidFill>
                  <a:schemeClr val="accent1"/>
                </a:solidFill>
              </a:rPr>
              <a:t>rd</a:t>
            </a:r>
            <a:r>
              <a:rPr lang="en-US" dirty="0">
                <a:solidFill>
                  <a:schemeClr val="accent1"/>
                </a:solidFill>
              </a:rPr>
              <a:t> harmonic Landau cavity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Beam lifetime and beam stability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891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5BAE5E8-49A8-4D75-A3D2-B0E09BCE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88" y="1739152"/>
            <a:ext cx="5588736" cy="41899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r>
              <a:rPr lang="en-US" sz="3200" dirty="0"/>
              <a:t>LCBI, 180 mA, Landau cav. at 30°C, detune set 320 kHz (actual 240 kHz)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542FFEA4-8525-459F-9799-B74083216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030"/>
            <a:ext cx="4093437" cy="3068908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18EC81ED-476B-47DB-A606-D1674A68E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" y="950259"/>
            <a:ext cx="4011214" cy="30072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D9BC13-B200-4F28-96E5-1BFD7D47409B}"/>
              </a:ext>
            </a:extLst>
          </p:cNvPr>
          <p:cNvSpPr txBox="1"/>
          <p:nvPr/>
        </p:nvSpPr>
        <p:spPr>
          <a:xfrm>
            <a:off x="4784142" y="6084356"/>
            <a:ext cx="3972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220925d-BeamAccumAtLandau320kHz30degC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6359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After installation of 3</a:t>
            </a:r>
            <a:r>
              <a:rPr lang="en-US" sz="2400" baseline="30000" dirty="0">
                <a:solidFill>
                  <a:srgbClr val="0070C0"/>
                </a:solidFill>
              </a:rPr>
              <a:t>rd</a:t>
            </a:r>
            <a:r>
              <a:rPr lang="en-US" sz="2400" dirty="0">
                <a:solidFill>
                  <a:srgbClr val="0070C0"/>
                </a:solidFill>
              </a:rPr>
              <a:t> cavity Longitudinal Coupled Bunch Instability (LCBI) mode spectra changed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LCBI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0DD1E-B74F-4859-B81B-32D1E8E2DAB0}"/>
              </a:ext>
            </a:extLst>
          </p:cNvPr>
          <p:cNvSpPr txBox="1"/>
          <p:nvPr/>
        </p:nvSpPr>
        <p:spPr>
          <a:xfrm>
            <a:off x="1239736" y="1736758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err="1"/>
              <a:t>Before</a:t>
            </a:r>
            <a:r>
              <a:rPr lang="da-DK" sz="1600" dirty="0"/>
              <a:t> Landau </a:t>
            </a:r>
            <a:r>
              <a:rPr lang="da-DK" sz="1600" dirty="0" err="1"/>
              <a:t>cavity</a:t>
            </a:r>
            <a:r>
              <a:rPr lang="da-DK" sz="1600" dirty="0"/>
              <a:t> (24 mA)</a:t>
            </a:r>
          </a:p>
          <a:p>
            <a:r>
              <a:rPr lang="da-DK" sz="1600" dirty="0"/>
              <a:t>Dominant mode: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9FD3D-5EC1-462C-BABD-D0EB34D5D7C6}"/>
              </a:ext>
            </a:extLst>
          </p:cNvPr>
          <p:cNvSpPr txBox="1"/>
          <p:nvPr/>
        </p:nvSpPr>
        <p:spPr>
          <a:xfrm>
            <a:off x="4822837" y="1736758"/>
            <a:ext cx="279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With Landau </a:t>
            </a:r>
            <a:r>
              <a:rPr lang="da-DK" sz="1600" dirty="0" err="1"/>
              <a:t>cavity</a:t>
            </a:r>
            <a:r>
              <a:rPr lang="da-DK" sz="1600" dirty="0"/>
              <a:t> (120 mA)</a:t>
            </a:r>
          </a:p>
          <a:p>
            <a:r>
              <a:rPr lang="da-DK" sz="1600" dirty="0"/>
              <a:t>Dominant mode: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958D01-536C-4155-97AA-91F09FD2B5E2}"/>
              </a:ext>
            </a:extLst>
          </p:cNvPr>
          <p:cNvSpPr txBox="1"/>
          <p:nvPr/>
        </p:nvSpPr>
        <p:spPr>
          <a:xfrm rot="16200000">
            <a:off x="-785967" y="3093934"/>
            <a:ext cx="2350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Relative bunch time [ns]</a:t>
            </a:r>
          </a:p>
          <a:p>
            <a:pPr algn="ctr"/>
            <a:r>
              <a:rPr lang="en-US" sz="1200" dirty="0"/>
              <a:t>measured with fast oscilloscope</a:t>
            </a:r>
            <a:endParaRPr lang="da-DK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D7411-0AC8-4AEB-A548-F764A8A39C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" y="4712432"/>
            <a:ext cx="1220934" cy="104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DE867-A405-417C-BDC5-63FF7951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94" y="4786157"/>
            <a:ext cx="1212706" cy="1148358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5D9DEA8F-DDE3-4A4D-82AF-E5D3324D9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13" y="4709430"/>
            <a:ext cx="3215073" cy="1929455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CED9CEC6-7E22-4CFF-AC55-99871FDFE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0" y="2258854"/>
            <a:ext cx="4083422" cy="2450576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FE7A5CA-9908-4FA5-B938-C03332D23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60" y="2258855"/>
            <a:ext cx="4083423" cy="2450576"/>
          </a:xfrm>
          <a:prstGeom prst="rect">
            <a:avLst/>
          </a:prstGeom>
        </p:spPr>
      </p:pic>
      <p:pic>
        <p:nvPicPr>
          <p:cNvPr id="25" name="Picture 24" descr="Chart&#10;&#10;Description automatically generated">
            <a:extLst>
              <a:ext uri="{FF2B5EF4-FFF2-40B4-BE49-F238E27FC236}">
                <a16:creationId xmlns:a16="http://schemas.microsoft.com/office/drawing/2014/main" id="{AFAB7F6A-9C9B-4EE7-9CCA-B7E2803C1A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98" y="4709430"/>
            <a:ext cx="3215072" cy="192945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C86BCB-6F90-4B3C-B5DE-31A86C7A7F3F}"/>
              </a:ext>
            </a:extLst>
          </p:cNvPr>
          <p:cNvCxnSpPr/>
          <p:nvPr/>
        </p:nvCxnSpPr>
        <p:spPr>
          <a:xfrm>
            <a:off x="4746567" y="1845424"/>
            <a:ext cx="0" cy="488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9DAB2C-E052-4849-9F06-9F03D74071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14665"/>
          <a:stretch/>
        </p:blipFill>
        <p:spPr bwMode="auto">
          <a:xfrm>
            <a:off x="47716" y="5795171"/>
            <a:ext cx="1224730" cy="97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46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Direct sampling of Landau cavity pickup signal with (fast) scope and then FFT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Strong HOM at rev. harm. 177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9139884B-F9B4-4523-804E-9125F4825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4" y="2148155"/>
            <a:ext cx="4431084" cy="2659217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E04E1FDA-16D7-4679-9768-17E7BA4E1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0249"/>
            <a:ext cx="4431083" cy="26592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4DFACF-9599-4454-AEF3-E718A069E20B}"/>
              </a:ext>
            </a:extLst>
          </p:cNvPr>
          <p:cNvSpPr txBox="1"/>
          <p:nvPr/>
        </p:nvSpPr>
        <p:spPr>
          <a:xfrm>
            <a:off x="1103387" y="191757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Detuning = +400 kHz</a:t>
            </a:r>
            <a:endParaRPr lang="da-D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972C1-9ECE-4ABB-920B-D96D602347F5}"/>
              </a:ext>
            </a:extLst>
          </p:cNvPr>
          <p:cNvSpPr txBox="1"/>
          <p:nvPr/>
        </p:nvSpPr>
        <p:spPr>
          <a:xfrm>
            <a:off x="5534470" y="191757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Detuning = +300 kHz</a:t>
            </a:r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0817B-711E-4D04-86DA-F34A287036D0}"/>
              </a:ext>
            </a:extLst>
          </p:cNvPr>
          <p:cNvSpPr txBox="1"/>
          <p:nvPr/>
        </p:nvSpPr>
        <p:spPr>
          <a:xfrm>
            <a:off x="1984398" y="5123365"/>
            <a:ext cx="26725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Fundamental (315 MHz)</a:t>
            </a:r>
            <a:endParaRPr lang="da-DK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3947BA-B6F9-454C-8A40-1D05B4A0EE2E}"/>
              </a:ext>
            </a:extLst>
          </p:cNvPr>
          <p:cNvCxnSpPr/>
          <p:nvPr/>
        </p:nvCxnSpPr>
        <p:spPr>
          <a:xfrm flipH="1" flipV="1">
            <a:off x="1282890" y="2543938"/>
            <a:ext cx="929134" cy="2579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050FCA-E48C-4999-89FC-9BF09C0AFDFA}"/>
              </a:ext>
            </a:extLst>
          </p:cNvPr>
          <p:cNvCxnSpPr>
            <a:cxnSpLocks/>
          </p:cNvCxnSpPr>
          <p:nvPr/>
        </p:nvCxnSpPr>
        <p:spPr>
          <a:xfrm flipV="1">
            <a:off x="4537024" y="2619000"/>
            <a:ext cx="744660" cy="250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28FEC10-E954-42C3-9294-870604F4EA77}"/>
              </a:ext>
            </a:extLst>
          </p:cNvPr>
          <p:cNvSpPr txBox="1"/>
          <p:nvPr/>
        </p:nvSpPr>
        <p:spPr>
          <a:xfrm>
            <a:off x="4909354" y="5125153"/>
            <a:ext cx="29375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Rev. harm. 177 (1.16 GHz)</a:t>
            </a:r>
            <a:endParaRPr lang="da-DK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CAE12B-89FD-4905-8017-3DF83693D57D}"/>
              </a:ext>
            </a:extLst>
          </p:cNvPr>
          <p:cNvCxnSpPr/>
          <p:nvPr/>
        </p:nvCxnSpPr>
        <p:spPr>
          <a:xfrm flipH="1" flipV="1">
            <a:off x="1876567" y="2543938"/>
            <a:ext cx="3268639" cy="257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87AFAE-F990-45CE-8858-011AF547B9DC}"/>
              </a:ext>
            </a:extLst>
          </p:cNvPr>
          <p:cNvCxnSpPr>
            <a:cxnSpLocks/>
          </p:cNvCxnSpPr>
          <p:nvPr/>
        </p:nvCxnSpPr>
        <p:spPr>
          <a:xfrm flipV="1">
            <a:off x="5169855" y="2619001"/>
            <a:ext cx="691858" cy="250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F7B66B0-1A73-43A9-9B68-C96CF477694E}"/>
              </a:ext>
            </a:extLst>
          </p:cNvPr>
          <p:cNvSpPr txBox="1"/>
          <p:nvPr/>
        </p:nvSpPr>
        <p:spPr>
          <a:xfrm>
            <a:off x="2397716" y="5846850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92D050"/>
                </a:solidFill>
              </a:rPr>
              <a:t>Beam has been accumulated at a cavity detuning of +400 kHz</a:t>
            </a:r>
          </a:p>
          <a:p>
            <a:pPr algn="r"/>
            <a:r>
              <a:rPr lang="en-US" dirty="0">
                <a:solidFill>
                  <a:srgbClr val="92D050"/>
                </a:solidFill>
              </a:rPr>
              <a:t>and a cavity temperature of ~20°C</a:t>
            </a:r>
            <a:endParaRPr lang="da-DK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3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E31D66-0D0E-4D01-886A-86D943C9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6" y="1307137"/>
            <a:ext cx="8686800" cy="52131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Cavity behavior depends on “history”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 fontScale="90000"/>
          </a:bodyPr>
          <a:lstStyle/>
          <a:p>
            <a:r>
              <a:rPr lang="en-US" dirty="0"/>
              <a:t>Accumulate at various detuning's</a:t>
            </a:r>
          </a:p>
        </p:txBody>
      </p:sp>
    </p:spTree>
    <p:extLst>
      <p:ext uri="{BB962C8B-B14F-4D97-AF65-F5344CB8AC3E}">
        <p14:creationId xmlns:p14="http://schemas.microsoft.com/office/powerpoint/2010/main" val="70666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Cavity amplitudes as function of beam current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Amplitude of fundamental (blue) increases as detuning is lowered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But amplitude of RevHarm177 (red) are more irregular, but with a tendency that smaller detuning give much more amplitude of harmonic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Beam accumulation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EA4F282-85EB-470F-BC71-F2ACD3DB2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8" y="2184171"/>
            <a:ext cx="7458501" cy="44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1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Synchrotron frequency gives a measure of total voltage seen by the beam (or rather slope around synchronous point)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/>
          </a:bodyPr>
          <a:lstStyle/>
          <a:p>
            <a:r>
              <a:rPr lang="en-US" dirty="0"/>
              <a:t>Synchrotron frequency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A5E5AD78-4B7E-4D68-8C5D-BDB80FA22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549268"/>
            <a:ext cx="7132452" cy="5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3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0592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Synchrotron frequency measurements are consistent for various cavity temperatures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HarmonLIP</a:t>
            </a:r>
            <a:r>
              <a:rPr lang="en-US" dirty="0"/>
              <a:t> workshop (11-12/10 2022), ASTRID2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>
            <a:normAutofit fontScale="90000"/>
          </a:bodyPr>
          <a:lstStyle/>
          <a:p>
            <a:r>
              <a:rPr lang="en-US" dirty="0"/>
              <a:t>Sync. freq. vary cav. temperature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402EC754-8306-4DD0-8922-50F963DF8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1549024"/>
            <a:ext cx="7019932" cy="52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8" y="946150"/>
            <a:ext cx="8429814" cy="50183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 kW Solid State from Raditek Inc.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Replaces the ~25 year old 8 kW tetrode amplifier</a:t>
            </a:r>
          </a:p>
          <a:p>
            <a:r>
              <a:rPr lang="en-US" dirty="0">
                <a:solidFill>
                  <a:schemeClr val="accent2"/>
                </a:solidFill>
              </a:rPr>
              <a:t>Saves electrical power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Idle power consumption: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Tetrode: ~7 kW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Raditek: ~150 W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(8/11 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9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New ASTRID RF power amp.</a:t>
            </a:r>
            <a:endParaRPr lang="en-US" dirty="0"/>
          </a:p>
        </p:txBody>
      </p:sp>
      <p:pic>
        <p:nvPicPr>
          <p:cNvPr id="4098" name="Picture 2" descr="\\isa\data\Pictures\Astrid\Electron-RF\CRE31AMP2\20150924-InstalledByTheRing\IMG_6881-reduc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7906"/>
          <a:stretch/>
        </p:blipFill>
        <p:spPr bwMode="auto">
          <a:xfrm>
            <a:off x="3003550" y="3779235"/>
            <a:ext cx="2647950" cy="26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isa\data\Pictures\Astrid\Electron-RF\CRE31AMP2\20150924-InstalledByTheRing\IMG_6880-reduc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228186"/>
            <a:ext cx="2166241" cy="32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8134" y="475944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Amplifier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1434" y="558311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0700" y="285885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amplifier</a:t>
            </a:r>
          </a:p>
        </p:txBody>
      </p:sp>
    </p:spTree>
    <p:extLst>
      <p:ext uri="{BB962C8B-B14F-4D97-AF65-F5344CB8AC3E}">
        <p14:creationId xmlns:p14="http://schemas.microsoft.com/office/powerpoint/2010/main" val="2615637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8" y="1375795"/>
            <a:ext cx="5518725" cy="310428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(8/11 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9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New ASTRID RF power amp.</a:t>
            </a:r>
            <a:endParaRPr lang="en-US" dirty="0"/>
          </a:p>
        </p:txBody>
      </p:sp>
      <p:pic>
        <p:nvPicPr>
          <p:cNvPr id="4098" name="Picture 2" descr="\\isa\data\Pictures\Astrid\Electron-RF\CRE31AMP2\20150924-InstalledByTheRing\IMG_6881-reduc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7906"/>
          <a:stretch/>
        </p:blipFill>
        <p:spPr bwMode="auto">
          <a:xfrm>
            <a:off x="6365082" y="3779235"/>
            <a:ext cx="2647950" cy="269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9666" y="477151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Amplifier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2966" y="559518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Circulator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7198" y="946150"/>
            <a:ext cx="8429814" cy="50183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en-US" dirty="0">
                <a:solidFill>
                  <a:schemeClr val="accent1"/>
                </a:solidFill>
              </a:rPr>
              <a:t>1 kW power module:</a:t>
            </a: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endParaRPr lang="en-US" dirty="0">
              <a:solidFill>
                <a:schemeClr val="accent1"/>
              </a:solidFill>
            </a:endParaRPr>
          </a:p>
          <a:p>
            <a:pPr fontAlgn="auto"/>
            <a:r>
              <a:rPr lang="en-US" sz="1800" dirty="0">
                <a:solidFill>
                  <a:srgbClr val="002060"/>
                </a:solidFill>
              </a:rPr>
              <a:t>Commercial FM module</a:t>
            </a:r>
          </a:p>
        </p:txBody>
      </p:sp>
    </p:spTree>
    <p:extLst>
      <p:ext uri="{BB962C8B-B14F-4D97-AF65-F5344CB8AC3E}">
        <p14:creationId xmlns:p14="http://schemas.microsoft.com/office/powerpoint/2010/main" val="361596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(8/11 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/>
              <a:t>ASTRID2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79" y="1095564"/>
            <a:ext cx="8457335" cy="49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ASTRID2 is the “new” synchrotron light source  in Aarhus, Denmark, since 2013</a:t>
            </a:r>
          </a:p>
          <a:p>
            <a:r>
              <a:rPr lang="en-US" dirty="0">
                <a:solidFill>
                  <a:schemeClr val="accent1"/>
                </a:solidFill>
              </a:rPr>
              <a:t>ASTRID2 main parameters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Electron energy:	580 MeV</a:t>
            </a:r>
          </a:p>
          <a:p>
            <a:pPr lvl="1"/>
            <a:r>
              <a:rPr lang="en-US" dirty="0"/>
              <a:t>Emittance:		12 nm</a:t>
            </a:r>
          </a:p>
          <a:p>
            <a:pPr lvl="1"/>
            <a:r>
              <a:rPr lang="en-US" dirty="0"/>
              <a:t>Beam Current:		180 mA </a:t>
            </a:r>
          </a:p>
          <a:p>
            <a:pPr lvl="1"/>
            <a:r>
              <a:rPr lang="en-US" dirty="0"/>
              <a:t>Circumference:	45.7 m</a:t>
            </a:r>
          </a:p>
          <a:p>
            <a:pPr lvl="1"/>
            <a:r>
              <a:rPr lang="en-US" dirty="0"/>
              <a:t>6-fold symmetry</a:t>
            </a:r>
          </a:p>
          <a:p>
            <a:pPr lvl="2"/>
            <a:r>
              <a:rPr lang="en-US" dirty="0"/>
              <a:t>lattice: DBA with 12 combined function dipole magnets</a:t>
            </a:r>
          </a:p>
          <a:p>
            <a:pPr lvl="3"/>
            <a:r>
              <a:rPr lang="en-US" dirty="0"/>
              <a:t>Integrated quadrupole gradient</a:t>
            </a:r>
          </a:p>
          <a:p>
            <a:pPr lvl="1"/>
            <a:r>
              <a:rPr lang="en-US" dirty="0"/>
              <a:t>4 straight sections for insertion devices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Using ASTRID as booster (full energy injection)</a:t>
            </a:r>
          </a:p>
          <a:p>
            <a:pPr lvl="3"/>
            <a:r>
              <a:rPr lang="en-US" dirty="0"/>
              <a:t>Allows top-up operation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ASTRID2</a:t>
            </a:r>
          </a:p>
        </p:txBody>
      </p:sp>
    </p:spTree>
    <p:extLst>
      <p:ext uri="{BB962C8B-B14F-4D97-AF65-F5344CB8AC3E}">
        <p14:creationId xmlns:p14="http://schemas.microsoft.com/office/powerpoint/2010/main" val="2793502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14400"/>
            <a:ext cx="5060951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Installed March 2015</a:t>
            </a:r>
          </a:p>
          <a:p>
            <a:r>
              <a:rPr lang="en-US" dirty="0">
                <a:solidFill>
                  <a:schemeClr val="accent6"/>
                </a:solidFill>
              </a:rPr>
              <a:t>Prebaked (130°C)</a:t>
            </a:r>
          </a:p>
          <a:p>
            <a:r>
              <a:rPr lang="en-US" dirty="0">
                <a:solidFill>
                  <a:schemeClr val="accent6"/>
                </a:solidFill>
              </a:rPr>
              <a:t>Preconditioned with 100 W (~20 kV)</a:t>
            </a:r>
          </a:p>
          <a:p>
            <a:pPr lvl="1"/>
            <a:r>
              <a:rPr lang="en-US" dirty="0" err="1">
                <a:solidFill>
                  <a:schemeClr val="accent4"/>
                </a:solidFill>
              </a:rPr>
              <a:t>Multipactoring</a:t>
            </a:r>
            <a:r>
              <a:rPr lang="en-US" dirty="0">
                <a:solidFill>
                  <a:schemeClr val="accent4"/>
                </a:solidFill>
              </a:rPr>
              <a:t> around 10 W (200 V)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(8/11 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Landau cavity</a:t>
            </a:r>
          </a:p>
        </p:txBody>
      </p:sp>
      <p:pic>
        <p:nvPicPr>
          <p:cNvPr id="5122" name="Picture 2" descr="\\isa\data\Pictures\ASTRID2\RF\LandauCavity\150924-LandauCavityInTheRing\IMG_6874-reduc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/>
          <a:stretch/>
        </p:blipFill>
        <p:spPr bwMode="auto">
          <a:xfrm>
            <a:off x="5556695" y="1943100"/>
            <a:ext cx="3387670" cy="44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isa\data\Pictures\ASTRID2\RF\LandauCavity\141113-Mounted_on_stand\IMG_6727-reduced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63" y="3544497"/>
            <a:ext cx="2838893" cy="28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272" y="15737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Installed</a:t>
            </a:r>
            <a:r>
              <a:rPr lang="da-DK" dirty="0"/>
              <a:t> in the 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3622" r="13339"/>
          <a:stretch/>
        </p:blipFill>
        <p:spPr bwMode="auto">
          <a:xfrm>
            <a:off x="813097" y="855662"/>
            <a:ext cx="7822581" cy="57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2782"/>
          </a:xfrm>
        </p:spPr>
        <p:txBody>
          <a:bodyPr>
            <a:normAutofit fontScale="90000"/>
          </a:bodyPr>
          <a:lstStyle/>
          <a:p>
            <a:r>
              <a:rPr lang="en-GB" dirty="0"/>
              <a:t>The ASTRID 2 facility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0529" y="6556230"/>
            <a:ext cx="131799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88" dirty="0" err="1"/>
              <a:t>Microtron</a:t>
            </a:r>
            <a:r>
              <a:rPr lang="da-DK" sz="988" dirty="0"/>
              <a:t> (100MeV</a:t>
            </a:r>
            <a:r>
              <a:rPr lang="da-DK" sz="1270" dirty="0"/>
              <a:t>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78368" y="5562431"/>
            <a:ext cx="203184" cy="863532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5181552" y="6425963"/>
            <a:ext cx="0" cy="432037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288814" y="6686497"/>
            <a:ext cx="0" cy="17150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11" name="Rectangle 10"/>
          <p:cNvSpPr/>
          <p:nvPr/>
        </p:nvSpPr>
        <p:spPr bwMode="auto">
          <a:xfrm>
            <a:off x="5079960" y="6375167"/>
            <a:ext cx="101592" cy="181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575589" indent="-575589" defTabSz="645018">
              <a:lnSpc>
                <a:spcPct val="83000"/>
              </a:lnSpc>
            </a:pPr>
            <a:endParaRPr lang="da-DK" sz="3386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1214" y="3991681"/>
            <a:ext cx="3832122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3428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ASTRID2 main parameters</a:t>
            </a:r>
            <a:endParaRPr kumimoji="0" lang="en-US" sz="400" b="0" i="0" u="none" strike="noStrike" kern="0" cap="none" spc="0" normalizeH="0" baseline="0" dirty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dirty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Circumference		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45.71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Energy			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580 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Current			180 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Critical SR energy		257 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RF frequency		105 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Harmonic			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err="1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Horiz</a:t>
            </a: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. emittance		12 </a:t>
            </a:r>
            <a:r>
              <a:rPr kumimoji="0" lang="en-US" sz="1400" b="0" i="0" u="none" strike="noStrike" kern="0" cap="none" spc="0" normalizeH="0" baseline="0" dirty="0" err="1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nmrad</a:t>
            </a:r>
            <a:endParaRPr kumimoji="0" lang="en-US" sz="1400" b="0" i="0" u="none" strike="noStrike" kern="0" cap="none" spc="0" normalizeH="0" baseline="0" dirty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#Straight sections		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Length of straight sections	2.82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#ID’s			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1685" y="5097982"/>
            <a:ext cx="195018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0021" y="48147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10m</a:t>
            </a:r>
          </a:p>
        </p:txBody>
      </p:sp>
      <p:pic>
        <p:nvPicPr>
          <p:cNvPr id="12" name="Content Placeholder 3" descr="microtron.gif">
            <a:extLst>
              <a:ext uri="{FF2B5EF4-FFF2-40B4-BE49-F238E27FC236}">
                <a16:creationId xmlns:a16="http://schemas.microsoft.com/office/drawing/2014/main" id="{BDE81C04-A460-4B58-8AA3-BD27A8BDA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7" r="-12217" b="-2392"/>
          <a:stretch/>
        </p:blipFill>
        <p:spPr bwMode="auto">
          <a:xfrm rot="5400000">
            <a:off x="6672801" y="741445"/>
            <a:ext cx="2808800" cy="17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DBE95-82F0-48F8-A79A-205E52858139}"/>
              </a:ext>
            </a:extLst>
          </p:cNvPr>
          <p:cNvSpPr txBox="1"/>
          <p:nvPr/>
        </p:nvSpPr>
        <p:spPr>
          <a:xfrm>
            <a:off x="7123894" y="203297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100 MeV Microtron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6803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5153"/>
            <a:ext cx="8229600" cy="87256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err="1"/>
              <a:t>ASTRIDx</a:t>
            </a:r>
            <a:r>
              <a:rPr lang="da-DK" dirty="0"/>
              <a:t> RF parameters</a:t>
            </a:r>
            <a:endParaRPr lang="en-US" dirty="0"/>
          </a:p>
        </p:txBody>
      </p:sp>
      <p:pic>
        <p:nvPicPr>
          <p:cNvPr id="3074" name="Picture 2" descr="\\isa\data\Pictures\ASTRID2\RF\HighPowerAmplifier\20120329\IMG_4656_reduc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5" y="3512632"/>
            <a:ext cx="2230245" cy="33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F1DBAA-F3C2-24E2-6D30-FBCFA5369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77023"/>
              </p:ext>
            </p:extLst>
          </p:nvPr>
        </p:nvGraphicFramePr>
        <p:xfrm>
          <a:off x="185855" y="981443"/>
          <a:ext cx="626574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862">
                  <a:extLst>
                    <a:ext uri="{9D8B030D-6E8A-4147-A177-3AD203B41FA5}">
                      <a16:colId xmlns:a16="http://schemas.microsoft.com/office/drawing/2014/main" val="2086530680"/>
                    </a:ext>
                  </a:extLst>
                </a:gridCol>
                <a:gridCol w="2043938">
                  <a:extLst>
                    <a:ext uri="{9D8B030D-6E8A-4147-A177-3AD203B41FA5}">
                      <a16:colId xmlns:a16="http://schemas.microsoft.com/office/drawing/2014/main" val="2493087136"/>
                    </a:ext>
                  </a:extLst>
                </a:gridCol>
                <a:gridCol w="2458946">
                  <a:extLst>
                    <a:ext uri="{9D8B030D-6E8A-4147-A177-3AD203B41FA5}">
                      <a16:colId xmlns:a16="http://schemas.microsoft.com/office/drawing/2014/main" val="4268282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ASTRID (booster)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ASTRID2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3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 MHz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 MHz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5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Harmonic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68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voltage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2 - 40 kV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 kV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8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Synchro. freq.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~10 kHz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5-15 kHz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8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 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0 - ~150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~1.1 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4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Cavity 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~2 - ~500 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 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amplifier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 kW SSA from </a:t>
                      </a:r>
                      <a:r>
                        <a:rPr lang="en-US" dirty="0" err="1"/>
                        <a:t>Raditek</a:t>
                      </a:r>
                      <a:r>
                        <a:rPr lang="en-US" dirty="0"/>
                        <a:t> (USA) </a:t>
                      </a:r>
                      <a:r>
                        <a:rPr lang="en-US" sz="1600" dirty="0"/>
                        <a:t>(but with new amplifier pallets)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kW SSA from </a:t>
                      </a:r>
                      <a:r>
                        <a:rPr lang="en-US" dirty="0" err="1"/>
                        <a:t>Tomco</a:t>
                      </a:r>
                      <a:r>
                        <a:rPr lang="en-US" dirty="0"/>
                        <a:t> (Australia)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6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Circulator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kW avg.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Fwd</a:t>
                      </a:r>
                      <a:r>
                        <a:rPr lang="en-US" dirty="0"/>
                        <a:t>: 8 kW avg.</a:t>
                      </a:r>
                    </a:p>
                    <a:p>
                      <a:r>
                        <a:rPr lang="en-US" dirty="0" err="1"/>
                        <a:t>Refl</a:t>
                      </a:r>
                      <a:r>
                        <a:rPr lang="en-US" dirty="0"/>
                        <a:t>: 8 kW peak</a:t>
                      </a:r>
                    </a:p>
                    <a:p>
                      <a:r>
                        <a:rPr lang="en-US" dirty="0"/>
                        <a:t>        2 kW avg.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00990"/>
                  </a:ext>
                </a:extLst>
              </a:tr>
            </a:tbl>
          </a:graphicData>
        </a:graphic>
      </p:graphicFrame>
      <p:pic>
        <p:nvPicPr>
          <p:cNvPr id="16" name="Content Placeholder 15" descr="A metal box with wires and cables&#10;&#10;Description automatically generated">
            <a:extLst>
              <a:ext uri="{FF2B5EF4-FFF2-40B4-BE49-F238E27FC236}">
                <a16:creationId xmlns:a16="http://schemas.microsoft.com/office/drawing/2014/main" id="{0CEEB227-6807-0E8F-2FE9-A968C1626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86" y="5732298"/>
            <a:ext cx="1972732" cy="11096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91A5F5-221C-3D07-ECD1-0F3BE7C67E1F}"/>
              </a:ext>
            </a:extLst>
          </p:cNvPr>
          <p:cNvSpPr txBox="1"/>
          <p:nvPr/>
        </p:nvSpPr>
        <p:spPr>
          <a:xfrm>
            <a:off x="6897339" y="621166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ASTRID2</a:t>
            </a:r>
          </a:p>
          <a:p>
            <a:r>
              <a:rPr lang="en-US" dirty="0">
                <a:solidFill>
                  <a:schemeClr val="bg1"/>
                </a:solidFill>
              </a:rPr>
              <a:t>RF amplifier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2" descr="\\isa\data\Pictures\Astrid\Electron-RF\CRE31AMP2\20150924-InstalledByTheRing\IMG_6881-reduced.jpg">
            <a:extLst>
              <a:ext uri="{FF2B5EF4-FFF2-40B4-BE49-F238E27FC236}">
                <a16:creationId xmlns:a16="http://schemas.microsoft.com/office/drawing/2014/main" id="{ABA848C9-16BC-280B-C35D-3C3B9B1AE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0" r="17906"/>
          <a:stretch/>
        </p:blipFill>
        <p:spPr bwMode="auto">
          <a:xfrm>
            <a:off x="6913754" y="994960"/>
            <a:ext cx="2230245" cy="22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F697C4-00A6-556A-5A3E-827A5F37B5D8}"/>
              </a:ext>
            </a:extLst>
          </p:cNvPr>
          <p:cNvSpPr txBox="1"/>
          <p:nvPr/>
        </p:nvSpPr>
        <p:spPr>
          <a:xfrm>
            <a:off x="7134678" y="186752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Amplifier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E2921-5725-F252-9F75-776C820F8847}"/>
              </a:ext>
            </a:extLst>
          </p:cNvPr>
          <p:cNvSpPr txBox="1"/>
          <p:nvPr/>
        </p:nvSpPr>
        <p:spPr>
          <a:xfrm>
            <a:off x="7153819" y="23078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Circulator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FA5C44-17FC-C4E1-4849-B58E2DB322A3}"/>
              </a:ext>
            </a:extLst>
          </p:cNvPr>
          <p:cNvSpPr txBox="1"/>
          <p:nvPr/>
        </p:nvSpPr>
        <p:spPr>
          <a:xfrm>
            <a:off x="6913755" y="56919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LLRF computer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4DAEE-295D-73EE-EBC6-C9E35A765A92}"/>
              </a:ext>
            </a:extLst>
          </p:cNvPr>
          <p:cNvSpPr txBox="1"/>
          <p:nvPr/>
        </p:nvSpPr>
        <p:spPr>
          <a:xfrm>
            <a:off x="6897339" y="289893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ASTRID RF amplifier</a:t>
            </a:r>
            <a:endParaRPr lang="en-GB" dirty="0"/>
          </a:p>
        </p:txBody>
      </p:sp>
      <p:pic>
        <p:nvPicPr>
          <p:cNvPr id="18" name="Picture 17" descr="A machine with pipes and wires&#10;&#10;Description automatically generated">
            <a:extLst>
              <a:ext uri="{FF2B5EF4-FFF2-40B4-BE49-F238E27FC236}">
                <a16:creationId xmlns:a16="http://schemas.microsoft.com/office/drawing/2014/main" id="{B455EE94-A4BC-0436-86B9-25DEB7DE7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3381" y="5547707"/>
            <a:ext cx="1656644" cy="9318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B0F0"/>
                </a:solidFill>
              </a:rPr>
              <a:t>Since January 2011: New LLRF in operation at ASTRID</a:t>
            </a:r>
          </a:p>
          <a:p>
            <a:pPr lvl="1"/>
            <a:r>
              <a:rPr lang="en-US" sz="1400" dirty="0"/>
              <a:t>Same system for ASTRID and ASTRID2</a:t>
            </a:r>
            <a:br>
              <a:rPr lang="en-US" sz="1400" dirty="0"/>
            </a:br>
            <a:r>
              <a:rPr lang="en-US" sz="1050" dirty="0"/>
              <a:t>(except for different tuning control)</a:t>
            </a:r>
            <a:endParaRPr lang="en-US" sz="1400" dirty="0"/>
          </a:p>
          <a:p>
            <a:r>
              <a:rPr lang="en-US" sz="1800" dirty="0">
                <a:solidFill>
                  <a:srgbClr val="00B0F0"/>
                </a:solidFill>
              </a:rPr>
              <a:t>Digital control of baseband signals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A computer (PC) running LabVIEW Real-Time with FPGA equipped multifunction card to measure and control the baseband signals</a:t>
            </a:r>
          </a:p>
          <a:p>
            <a:pPr lvl="2"/>
            <a:r>
              <a:rPr lang="en-US" sz="1400" dirty="0"/>
              <a:t>NI PCIe-7852R:</a:t>
            </a:r>
          </a:p>
          <a:p>
            <a:pPr lvl="3"/>
            <a:r>
              <a:rPr lang="en-US" sz="1200" dirty="0" err="1"/>
              <a:t>Virtex</a:t>
            </a:r>
            <a:r>
              <a:rPr lang="en-US" sz="1200" dirty="0"/>
              <a:t> 5 FPGA, 8 AI, 750 </a:t>
            </a:r>
            <a:r>
              <a:rPr lang="en-US" sz="1200" dirty="0" err="1"/>
              <a:t>kS</a:t>
            </a:r>
            <a:r>
              <a:rPr lang="en-US" sz="1200" dirty="0"/>
              <a:t>/s/</a:t>
            </a:r>
            <a:r>
              <a:rPr lang="en-US" sz="1200" dirty="0" err="1"/>
              <a:t>ch</a:t>
            </a:r>
            <a:r>
              <a:rPr lang="en-US" sz="1200" dirty="0"/>
              <a:t>, 8 AO, 1 MS/s/</a:t>
            </a:r>
            <a:r>
              <a:rPr lang="en-US" sz="1200" dirty="0" err="1"/>
              <a:t>ch</a:t>
            </a:r>
            <a:r>
              <a:rPr lang="en-US" sz="1200" dirty="0"/>
              <a:t>, 16 bit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Detection</a:t>
            </a:r>
            <a:r>
              <a:rPr lang="en-US" sz="1600" dirty="0"/>
              <a:t>: IQ demodulators with low pass filter (100 kHz)</a:t>
            </a:r>
          </a:p>
          <a:p>
            <a:pPr lvl="3"/>
            <a:r>
              <a:rPr lang="en-US" sz="1200" dirty="0"/>
              <a:t>±180° phase detection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Control</a:t>
            </a:r>
            <a:r>
              <a:rPr lang="en-US" sz="1600" dirty="0"/>
              <a:t>: Amplitude and Phase (voltage controlled)</a:t>
            </a:r>
          </a:p>
          <a:p>
            <a:r>
              <a:rPr lang="en-US" sz="1800" dirty="0">
                <a:solidFill>
                  <a:srgbClr val="00B0F0"/>
                </a:solidFill>
              </a:rPr>
              <a:t>FPGA (Amplitude Loop): </a:t>
            </a:r>
            <a:r>
              <a:rPr lang="en-US" sz="1800" dirty="0">
                <a:solidFill>
                  <a:schemeClr val="accent2"/>
                </a:solidFill>
              </a:rPr>
              <a:t>No problems at all</a:t>
            </a:r>
          </a:p>
          <a:p>
            <a:r>
              <a:rPr lang="en-US" sz="1800" dirty="0">
                <a:solidFill>
                  <a:srgbClr val="00B0F0"/>
                </a:solidFill>
              </a:rPr>
              <a:t>Real-time (Tuning Loop and Phase Control): </a:t>
            </a:r>
            <a:r>
              <a:rPr lang="en-US" sz="1800" dirty="0">
                <a:solidFill>
                  <a:schemeClr val="accent2"/>
                </a:solidFill>
              </a:rPr>
              <a:t>A restart is occasional necessary </a:t>
            </a:r>
            <a:r>
              <a:rPr lang="en-US" sz="1200" dirty="0">
                <a:solidFill>
                  <a:schemeClr val="accent2"/>
                </a:solidFill>
              </a:rPr>
              <a:t>(data acquisition loop stops)</a:t>
            </a:r>
          </a:p>
          <a:p>
            <a:pPr lvl="1"/>
            <a:r>
              <a:rPr lang="en-US" sz="1050" dirty="0">
                <a:solidFill>
                  <a:schemeClr val="accent6"/>
                </a:solidFill>
              </a:rPr>
              <a:t>Solid State hard disks dies occasional (~5 years)</a:t>
            </a:r>
          </a:p>
          <a:p>
            <a:pPr lvl="2"/>
            <a:r>
              <a:rPr lang="en-US" sz="850" dirty="0">
                <a:solidFill>
                  <a:srgbClr val="00B050"/>
                </a:solidFill>
              </a:rPr>
              <a:t>Have (generally) a spare disk ready in the computers which quickly can be switched to</a:t>
            </a:r>
          </a:p>
          <a:p>
            <a:r>
              <a:rPr lang="en-US" sz="1800" dirty="0">
                <a:solidFill>
                  <a:srgbClr val="00B0F0"/>
                </a:solidFill>
              </a:rPr>
              <a:t>Very happy with the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1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ASTRIDx</a:t>
            </a:r>
            <a:r>
              <a:rPr lang="en-US" dirty="0"/>
              <a:t> LLRF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365" name="Picture 10364">
            <a:extLst>
              <a:ext uri="{FF2B5EF4-FFF2-40B4-BE49-F238E27FC236}">
                <a16:creationId xmlns:a16="http://schemas.microsoft.com/office/drawing/2014/main" id="{DD293C9F-7A00-5D7C-7A04-440415C71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0"/>
            <a:ext cx="9144000" cy="63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E8B41E6-89A7-4488-B612-CFCE825F5C0F}"/>
              </a:ext>
            </a:extLst>
          </p:cNvPr>
          <p:cNvSpPr txBox="1"/>
          <p:nvPr/>
        </p:nvSpPr>
        <p:spPr>
          <a:xfrm>
            <a:off x="7853740" y="3244334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K100 unit</a:t>
            </a:r>
            <a:endParaRPr lang="da-DK" dirty="0"/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355601" y="945292"/>
            <a:ext cx="8788400" cy="551821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ScandiNova</a:t>
            </a:r>
            <a:r>
              <a:rPr lang="en-US" sz="2400" dirty="0">
                <a:solidFill>
                  <a:srgbClr val="C00000"/>
                </a:solidFill>
              </a:rPr>
              <a:t> K100 standard solid-state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modulator with Canon E3779,B klystron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3 GHz, 7.5 MW </a:t>
            </a:r>
            <a:r>
              <a:rPr lang="en-US" sz="1800" dirty="0">
                <a:solidFill>
                  <a:srgbClr val="00B050"/>
                </a:solidFill>
              </a:rPr>
              <a:t>(need ~3.5 MW)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~3 µs pulse length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&lt;10 Hz rep. rate </a:t>
            </a:r>
            <a:r>
              <a:rPr lang="en-US" sz="1800" dirty="0">
                <a:solidFill>
                  <a:srgbClr val="00B050"/>
                </a:solidFill>
              </a:rPr>
              <a:t>(typical &lt; 2 Hz)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Has been placed outside Mic. bunker with a new waveguide to the </a:t>
            </a:r>
            <a:r>
              <a:rPr lang="en-US" sz="1800" dirty="0" err="1">
                <a:solidFill>
                  <a:srgbClr val="0070C0"/>
                </a:solidFill>
              </a:rPr>
              <a:t>Linac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Was delivered in September 2022 and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installed October-November 2022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Has replaced the &gt;30 years old PFN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Had one PFN feeding both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klystron and e-gun (two 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transformers in oil-tank)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</a:rPr>
              <a:t>Now have a separate modulator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for the e-gun</a:t>
            </a:r>
          </a:p>
          <a:p>
            <a:pPr lvl="2"/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30 (14/12 2022),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New Microtron modulator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4FE79C-3DDD-4628-88B0-AB025EF15430}"/>
              </a:ext>
            </a:extLst>
          </p:cNvPr>
          <p:cNvGrpSpPr/>
          <p:nvPr/>
        </p:nvGrpSpPr>
        <p:grpSpPr>
          <a:xfrm>
            <a:off x="4482603" y="4234082"/>
            <a:ext cx="2046163" cy="2552537"/>
            <a:chOff x="4370731" y="1856730"/>
            <a:chExt cx="2046163" cy="25525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39F4C2-34B6-47BA-829A-F2E32DD7D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0731" y="1856730"/>
              <a:ext cx="2046163" cy="255253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5DE4BF-217C-498D-A6FB-35D00BC80795}"/>
                </a:ext>
              </a:extLst>
            </p:cNvPr>
            <p:cNvGrpSpPr/>
            <p:nvPr/>
          </p:nvGrpSpPr>
          <p:grpSpPr>
            <a:xfrm>
              <a:off x="4705305" y="3414100"/>
              <a:ext cx="426517" cy="676082"/>
              <a:chOff x="7191213" y="223033"/>
              <a:chExt cx="1771975" cy="2808800"/>
            </a:xfrm>
          </p:grpSpPr>
          <p:pic>
            <p:nvPicPr>
              <p:cNvPr id="15" name="Content Placeholder 3" descr="microtron.gif">
                <a:extLst>
                  <a:ext uri="{FF2B5EF4-FFF2-40B4-BE49-F238E27FC236}">
                    <a16:creationId xmlns:a16="http://schemas.microsoft.com/office/drawing/2014/main" id="{193F67E2-5C5A-48FA-BB7A-CC4B5ED2D6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17" r="-12217" b="-2392"/>
              <a:stretch/>
            </p:blipFill>
            <p:spPr bwMode="auto">
              <a:xfrm rot="5400000">
                <a:off x="6672801" y="741445"/>
                <a:ext cx="2808800" cy="177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EB40A27-92E0-4AA2-8924-1ABFF92902C9}"/>
                  </a:ext>
                </a:extLst>
              </p:cNvPr>
              <p:cNvSpPr/>
              <p:nvPr/>
            </p:nvSpPr>
            <p:spPr>
              <a:xfrm>
                <a:off x="7237708" y="1446508"/>
                <a:ext cx="408123" cy="521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68B4812-B1CB-49BE-AC80-9BAE7C431330}"/>
                  </a:ext>
                </a:extLst>
              </p:cNvPr>
              <p:cNvSpPr/>
              <p:nvPr/>
            </p:nvSpPr>
            <p:spPr>
              <a:xfrm>
                <a:off x="7237708" y="514076"/>
                <a:ext cx="625099" cy="932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4DE761-C5FF-4042-AC18-7D43C8E1223B}"/>
                </a:ext>
              </a:extLst>
            </p:cNvPr>
            <p:cNvSpPr txBox="1"/>
            <p:nvPr/>
          </p:nvSpPr>
          <p:spPr>
            <a:xfrm rot="5400000">
              <a:off x="5338091" y="2238349"/>
              <a:ext cx="534659" cy="1692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/>
                <a:t>K100</a:t>
              </a:r>
              <a:endParaRPr lang="da-DK" sz="1100" dirty="0"/>
            </a:p>
          </p:txBody>
        </p:sp>
      </p:grpSp>
      <p:pic>
        <p:nvPicPr>
          <p:cNvPr id="4" name="Picture 3" descr="A picture containing text, indoor, miller&#10;&#10;Description automatically generated">
            <a:extLst>
              <a:ext uri="{FF2B5EF4-FFF2-40B4-BE49-F238E27FC236}">
                <a16:creationId xmlns:a16="http://schemas.microsoft.com/office/drawing/2014/main" id="{CE28A7C5-B050-4CE5-B9D8-9ED22E578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8604" y="3954905"/>
            <a:ext cx="3223260" cy="241744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C0D06A-BA41-3E9E-5726-62BE612F3049}"/>
              </a:ext>
            </a:extLst>
          </p:cNvPr>
          <p:cNvCxnSpPr/>
          <p:nvPr/>
        </p:nvCxnSpPr>
        <p:spPr>
          <a:xfrm>
            <a:off x="5575508" y="4922044"/>
            <a:ext cx="0" cy="67627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23E4F-20F3-0B5C-D0CA-88D4C499B0D6}"/>
              </a:ext>
            </a:extLst>
          </p:cNvPr>
          <p:cNvCxnSpPr>
            <a:cxnSpLocks/>
          </p:cNvCxnSpPr>
          <p:nvPr/>
        </p:nvCxnSpPr>
        <p:spPr>
          <a:xfrm flipH="1">
            <a:off x="4956383" y="5600700"/>
            <a:ext cx="6191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537189-2F3B-0091-9662-FECA619D526F}"/>
              </a:ext>
            </a:extLst>
          </p:cNvPr>
          <p:cNvCxnSpPr>
            <a:cxnSpLocks/>
          </p:cNvCxnSpPr>
          <p:nvPr/>
        </p:nvCxnSpPr>
        <p:spPr>
          <a:xfrm>
            <a:off x="4956383" y="5598319"/>
            <a:ext cx="0" cy="49053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8C40C3-AAEF-CD53-C4EA-EED635FFBB50}"/>
              </a:ext>
            </a:extLst>
          </p:cNvPr>
          <p:cNvCxnSpPr>
            <a:cxnSpLocks/>
          </p:cNvCxnSpPr>
          <p:nvPr/>
        </p:nvCxnSpPr>
        <p:spPr>
          <a:xfrm flipH="1">
            <a:off x="4956383" y="6083563"/>
            <a:ext cx="41861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950474-7B71-A495-8BBD-0CCA607FE0B8}"/>
              </a:ext>
            </a:extLst>
          </p:cNvPr>
          <p:cNvCxnSpPr>
            <a:cxnSpLocks/>
          </p:cNvCxnSpPr>
          <p:nvPr/>
        </p:nvCxnSpPr>
        <p:spPr>
          <a:xfrm flipH="1">
            <a:off x="5574333" y="4922044"/>
            <a:ext cx="58321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82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14400"/>
            <a:ext cx="5718413" cy="56059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Copy of MAX IV cavity, except 315 MHz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Cavity stub end diameter changed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Thanks to </a:t>
            </a:r>
            <a:r>
              <a:rPr lang="en-US" dirty="0" err="1">
                <a:solidFill>
                  <a:srgbClr val="00B050"/>
                </a:solidFill>
              </a:rPr>
              <a:t>Åke</a:t>
            </a:r>
            <a:r>
              <a:rPr lang="en-US" dirty="0">
                <a:solidFill>
                  <a:srgbClr val="00B050"/>
                </a:solidFill>
              </a:rPr>
              <a:t> and </a:t>
            </a:r>
            <a:r>
              <a:rPr lang="en-US" dirty="0" err="1">
                <a:solidFill>
                  <a:srgbClr val="00B050"/>
                </a:solidFill>
              </a:rPr>
              <a:t>MaxLab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Installed March 2015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Fixed cooling water temperature of ~20°C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(at the time)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26 (8/11-2023), ASTRID2 RF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167"/>
            <a:ext cx="8229600" cy="728972"/>
          </a:xfrm>
        </p:spPr>
        <p:txBody>
          <a:bodyPr/>
          <a:lstStyle/>
          <a:p>
            <a:r>
              <a:rPr lang="en-US" dirty="0"/>
              <a:t>ASTRID2 3</a:t>
            </a:r>
            <a:r>
              <a:rPr lang="en-US" baseline="30000" dirty="0"/>
              <a:t>rd</a:t>
            </a:r>
            <a:r>
              <a:rPr lang="en-US" dirty="0"/>
              <a:t> harm. cavity</a:t>
            </a:r>
          </a:p>
        </p:txBody>
      </p:sp>
      <p:pic>
        <p:nvPicPr>
          <p:cNvPr id="5122" name="Picture 2" descr="\\isa\data\Pictures\ASTRID2\RF\LandauCavity\150924-LandauCavityInTheRing\IMG_6874-reduc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/>
          <a:stretch/>
        </p:blipFill>
        <p:spPr bwMode="auto">
          <a:xfrm>
            <a:off x="6391000" y="3611603"/>
            <a:ext cx="2229666" cy="29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isa\data\Pictures\ASTRID2\RF\LandauCavity\141113-Mounted_on_stand\IMG_6727-reduced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53" y="3680918"/>
            <a:ext cx="2838893" cy="28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4632" y="331158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Installed in the 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90EC4-C1E3-4DF2-B0A3-1498CAFC6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375" y="737166"/>
            <a:ext cx="2932526" cy="23590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B109D6-6BA9-4A84-AF30-5EF2E0FA237B}"/>
              </a:ext>
            </a:extLst>
          </p:cNvPr>
          <p:cNvCxnSpPr>
            <a:cxnSpLocks/>
          </p:cNvCxnSpPr>
          <p:nvPr/>
        </p:nvCxnSpPr>
        <p:spPr>
          <a:xfrm flipV="1">
            <a:off x="6045958" y="1916703"/>
            <a:ext cx="1241948" cy="553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9D1846-71B5-4A1E-9E56-2CAA023250CE}"/>
              </a:ext>
            </a:extLst>
          </p:cNvPr>
          <p:cNvSpPr txBox="1"/>
          <p:nvPr/>
        </p:nvSpPr>
        <p:spPr>
          <a:xfrm>
            <a:off x="3368604" y="33515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installation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5524</TotalTime>
  <Words>2599</Words>
  <Application>Microsoft Office PowerPoint</Application>
  <PresentationFormat>On-screen Show (4:3)</PresentationFormat>
  <Paragraphs>384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Overview and Status of the ASTRID2 RF systems</vt:lpstr>
      <vt:lpstr>Content</vt:lpstr>
      <vt:lpstr>ASTRID2</vt:lpstr>
      <vt:lpstr>The ASTRID 2 facility</vt:lpstr>
      <vt:lpstr>ASTRIDx RF parameters</vt:lpstr>
      <vt:lpstr>ASTRIDx LLRF</vt:lpstr>
      <vt:lpstr>PowerPoint Presentation</vt:lpstr>
      <vt:lpstr>New Microtron modulator</vt:lpstr>
      <vt:lpstr>ASTRID2 3rd harm. cavity</vt:lpstr>
      <vt:lpstr>Benefits (at installation time)</vt:lpstr>
      <vt:lpstr>Cavity detuning scan</vt:lpstr>
      <vt:lpstr>Temperature dependance</vt:lpstr>
      <vt:lpstr>Increase cavity temperature</vt:lpstr>
      <vt:lpstr>Different operation modes</vt:lpstr>
      <vt:lpstr>Future developments</vt:lpstr>
      <vt:lpstr>PowerPoint Presentation</vt:lpstr>
      <vt:lpstr>PowerPoint Presentation</vt:lpstr>
      <vt:lpstr>ASTRID2 Cavity</vt:lpstr>
      <vt:lpstr>LCBI, 180 mA, Landau cav. at 20°C, detune 400 kHz</vt:lpstr>
      <vt:lpstr>LCBI, 180 mA, Landau cav. at 30°C, detune set 320 kHz (actual 240 kHz)</vt:lpstr>
      <vt:lpstr>LCBI</vt:lpstr>
      <vt:lpstr>Strong HOM at rev. harm. 177</vt:lpstr>
      <vt:lpstr>Accumulate at various detuning's</vt:lpstr>
      <vt:lpstr>Beam accumulation</vt:lpstr>
      <vt:lpstr>Synchrotron frequency</vt:lpstr>
      <vt:lpstr>Sync. freq. vary cav. temperature</vt:lpstr>
      <vt:lpstr>New ASTRID RF power amp.</vt:lpstr>
      <vt:lpstr>New ASTRID RF power amp.</vt:lpstr>
      <vt:lpstr>ASTRID2 Layout</vt:lpstr>
      <vt:lpstr>Landau cavity</vt:lpstr>
    </vt:vector>
  </TitlesOfParts>
  <Company>IFA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LLRF system for  ASTRID and the proposed ASTRID2</dc:title>
  <dc:creator>Jørgen S. Nielsen</dc:creator>
  <cp:lastModifiedBy>Jørgen S. Nielsen</cp:lastModifiedBy>
  <cp:revision>274</cp:revision>
  <cp:lastPrinted>2015-09-25T12:59:05Z</cp:lastPrinted>
  <dcterms:created xsi:type="dcterms:W3CDTF">2007-09-27T11:14:36Z</dcterms:created>
  <dcterms:modified xsi:type="dcterms:W3CDTF">2023-11-02T10:15:31Z</dcterms:modified>
</cp:coreProperties>
</file>