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7" r:id="rId5"/>
    <p:sldId id="258" r:id="rId6"/>
    <p:sldId id="267" r:id="rId7"/>
    <p:sldId id="277" r:id="rId8"/>
    <p:sldId id="306" r:id="rId9"/>
    <p:sldId id="307" r:id="rId10"/>
    <p:sldId id="308" r:id="rId11"/>
    <p:sldId id="325" r:id="rId12"/>
    <p:sldId id="288" r:id="rId13"/>
    <p:sldId id="310" r:id="rId14"/>
    <p:sldId id="298" r:id="rId15"/>
    <p:sldId id="312" r:id="rId16"/>
    <p:sldId id="313" r:id="rId17"/>
    <p:sldId id="333" r:id="rId18"/>
    <p:sldId id="316" r:id="rId19"/>
    <p:sldId id="330" r:id="rId20"/>
    <p:sldId id="331" r:id="rId21"/>
    <p:sldId id="327" r:id="rId22"/>
    <p:sldId id="328" r:id="rId23"/>
    <p:sldId id="332" r:id="rId24"/>
    <p:sldId id="329" r:id="rId25"/>
    <p:sldId id="323" r:id="rId26"/>
    <p:sldId id="326" r:id="rId27"/>
    <p:sldId id="256" r:id="rId28"/>
    <p:sldId id="273" r:id="rId29"/>
    <p:sldId id="322" r:id="rId30"/>
    <p:sldId id="318" r:id="rId31"/>
    <p:sldId id="319" r:id="rId32"/>
    <p:sldId id="320" r:id="rId33"/>
    <p:sldId id="269" r:id="rId34"/>
    <p:sldId id="321" r:id="rId35"/>
    <p:sldId id="309" r:id="rId36"/>
    <p:sldId id="311" r:id="rId37"/>
    <p:sldId id="301" r:id="rId38"/>
    <p:sldId id="314" r:id="rId39"/>
    <p:sldId id="315" r:id="rId40"/>
    <p:sldId id="291" r:id="rId41"/>
    <p:sldId id="324" r:id="rId42"/>
    <p:sldId id="271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  <a:srgbClr val="DCE2E8"/>
    <a:srgbClr val="00570C"/>
    <a:srgbClr val="FF66FF"/>
    <a:srgbClr val="FF9999"/>
    <a:srgbClr val="FFFFFF"/>
    <a:srgbClr val="F2F2F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9" autoAdjust="0"/>
    <p:restoredTop sz="82178" autoAdjust="0"/>
  </p:normalViewPr>
  <p:slideViewPr>
    <p:cSldViewPr snapToGrid="0">
      <p:cViewPr varScale="1">
        <p:scale>
          <a:sx n="107" d="100"/>
          <a:sy n="107" d="100"/>
        </p:scale>
        <p:origin x="720" y="11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D0AE-253A-0841-99E6-ED326168C812}" type="datetimeFigureOut">
              <a:rPr lang="sv-SE" smtClean="0"/>
              <a:t>2023-11-08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1F5DC-E62E-1741-B9C7-0404885C3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25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648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06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298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99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178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788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316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 model, </a:t>
            </a:r>
            <a:r>
              <a:rPr lang="en-US" dirty="0" err="1"/>
              <a:t>cav</a:t>
            </a:r>
            <a:r>
              <a:rPr lang="en-US" dirty="0"/>
              <a:t> 20, 500 mA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940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02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Conclusion: leave L7 unattended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5638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213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4087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8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employed at MAXLAB</a:t>
            </a:r>
          </a:p>
          <a:p>
            <a:endParaRPr lang="en-US" dirty="0"/>
          </a:p>
          <a:p>
            <a:r>
              <a:rPr lang="en-US" dirty="0"/>
              <a:t>Capacitively loaded, deformable endplate</a:t>
            </a:r>
          </a:p>
          <a:p>
            <a:endParaRPr lang="en-US" dirty="0"/>
          </a:p>
          <a:p>
            <a:r>
              <a:rPr lang="en-US" dirty="0"/>
              <a:t>Fundamental coupler, HOM damper ports, LLRF ports</a:t>
            </a:r>
          </a:p>
          <a:p>
            <a:endParaRPr lang="en-US" dirty="0"/>
          </a:p>
          <a:p>
            <a:r>
              <a:rPr lang="en-US" dirty="0"/>
              <a:t>Fundamental mode, low E-field regions high H-field regions and </a:t>
            </a:r>
            <a:r>
              <a:rPr lang="en-US" dirty="0" err="1"/>
              <a:t>axissymmetry</a:t>
            </a:r>
            <a:endParaRPr lang="en-US" dirty="0"/>
          </a:p>
          <a:p>
            <a:endParaRPr lang="en-US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4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 R/Q</a:t>
            </a:r>
          </a:p>
          <a:p>
            <a:endParaRPr lang="en-US" dirty="0"/>
          </a:p>
          <a:p>
            <a:r>
              <a:rPr lang="en-US" dirty="0"/>
              <a:t>Strongest HOMs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667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64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02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844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001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76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B18786-0B85-BD78-D7DA-5F60A1268D5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539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7CCE15-94CC-7F7B-4C17-31AFF4B159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25393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0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429000"/>
            <a:ext cx="7841539" cy="32722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9880DC-796D-80AC-6183-EF1E7A8A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930"/>
            <a:ext cx="10515600" cy="1754326"/>
          </a:xfrm>
        </p:spPr>
        <p:txBody>
          <a:bodyPr>
            <a:sp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531DEC-B463-1AA2-0485-5E1BAECF17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5698541"/>
            <a:ext cx="4114800" cy="920523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26th ESLS RF Workshop - Henrique O. Caiafa Duarte</a:t>
            </a:r>
            <a:endParaRPr lang="en-GB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8879A0-B48F-2DC9-FBB8-FCC5731536C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539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CB0FA37E-C0E5-0971-1585-8CD06DCF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4320BBD-9AA7-DDEA-436C-D92FE8ADA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199"/>
            <a:ext cx="9085521" cy="4667675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F6F87-94B6-EB00-9868-9BE4E6639D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11787" y="235991"/>
            <a:ext cx="100825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06CB0-35C4-301F-2A3F-677DC0C57F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485620" y="3364432"/>
            <a:ext cx="16754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FE446-5034-6236-722C-AC9AEE3F72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697239" y="5789971"/>
            <a:ext cx="13131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0D0738-23DA-A745-9B84-DD183761B3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69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6983A65E-6342-9B97-A3EC-31148331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E0AB5566-6C50-2E2E-E529-0F7BC6B33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C51E6-0078-7BDF-47E9-879EA78E8FB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2539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98005-6872-3A1D-C5E5-D4813EC655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25393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329C2-BAEB-9F02-BA7E-E8555C84DE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253939"/>
            <a:ext cx="18399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0D0738-23DA-A745-9B84-DD183761B3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78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för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för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för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bakgrundstexten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SE" noProof="0"/>
              <a:t>2023-11-09</a:t>
            </a:r>
            <a:endParaRPr lang="en-GB" noProof="0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901AD-B2A2-6543-BE27-DD56C26A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noProof="0"/>
              <a:t>26th ESLS RF Workshop - Henrique O. Caiafa Duarte</a:t>
            </a:r>
            <a:endParaRPr lang="en-GB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5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6" r:id="rId2"/>
    <p:sldLayoutId id="2147483691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7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273A-1A83-6052-8573-AC8B8841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930"/>
            <a:ext cx="10515600" cy="1754326"/>
          </a:xfrm>
        </p:spPr>
        <p:txBody>
          <a:bodyPr/>
          <a:lstStyle/>
          <a:p>
            <a:r>
              <a:rPr lang="en-GB" dirty="0"/>
              <a:t>HOM Dampers for the </a:t>
            </a:r>
            <a:br>
              <a:rPr lang="en-GB" dirty="0"/>
            </a:br>
            <a:r>
              <a:rPr lang="en-GB" dirty="0"/>
              <a:t>MAX IV 100 MHz RF Cavities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383CF-BD97-8A6D-39AF-FF46D5D5F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EBA10-4406-D1C0-310B-AC78698083A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0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58">
            <a:extLst>
              <a:ext uri="{FF2B5EF4-FFF2-40B4-BE49-F238E27FC236}">
                <a16:creationId xmlns:a16="http://schemas.microsoft.com/office/drawing/2014/main" id="{F51BEBF0-68C0-B60E-7E88-FFB47D28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Axisym</a:t>
            </a:r>
            <a:r>
              <a:rPr lang="en-US" dirty="0"/>
              <a:t>. E-field distributions for the HOMs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4A605-C121-A010-3E98-AD08C8CB6A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1520-4648-1F92-DAFE-32DBE71AC95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FDFF1F-EAAF-22ED-BF2C-F9F1B584A73C}"/>
              </a:ext>
            </a:extLst>
          </p:cNvPr>
          <p:cNvGrpSpPr>
            <a:grpSpLocks noChangeAspect="1"/>
          </p:cNvGrpSpPr>
          <p:nvPr/>
        </p:nvGrpSpPr>
        <p:grpSpPr>
          <a:xfrm>
            <a:off x="3143060" y="1647136"/>
            <a:ext cx="2718587" cy="2002081"/>
            <a:chOff x="2982056" y="465532"/>
            <a:chExt cx="2304006" cy="1696766"/>
          </a:xfrm>
        </p:grpSpPr>
        <p:pic>
          <p:nvPicPr>
            <p:cNvPr id="55" name="Picture 54" descr="dB(V/m) &#10;Mode 9 &#10;Frequency &#10;Phase &#10;Total Q &#10;Cross section &#10;Cutplane at X &#10;Maximum on Plane (Plot) &#10;Maximum (Plot) &#10;0.78594... &#10;397484 &#10;0000 „ &#10;138.203... &#10;138.531... ">
              <a:extLst>
                <a:ext uri="{FF2B5EF4-FFF2-40B4-BE49-F238E27FC236}">
                  <a16:creationId xmlns:a16="http://schemas.microsoft.com/office/drawing/2014/main" id="{67B4D92E-C094-6338-3689-5964BD7A7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19425" y="706996"/>
              <a:ext cx="2167438" cy="143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3B97B8E-6C70-9DAF-E30E-688E5AD776E9}"/>
                </a:ext>
              </a:extLst>
            </p:cNvPr>
            <p:cNvGrpSpPr/>
            <p:nvPr/>
          </p:nvGrpSpPr>
          <p:grpSpPr>
            <a:xfrm>
              <a:off x="2982056" y="465532"/>
              <a:ext cx="2304006" cy="1676002"/>
              <a:chOff x="2982056" y="427432"/>
              <a:chExt cx="2304006" cy="167600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F4F3877-DFE4-13B7-6179-3645DFA256E4}"/>
                  </a:ext>
                </a:extLst>
              </p:cNvPr>
              <p:cNvGrpSpPr/>
              <p:nvPr/>
            </p:nvGrpSpPr>
            <p:grpSpPr>
              <a:xfrm>
                <a:off x="3707661" y="469163"/>
                <a:ext cx="615730" cy="238126"/>
                <a:chOff x="3707661" y="469163"/>
                <a:chExt cx="615730" cy="23812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9FC8131-2999-8E21-1050-1E5677F95EF8}"/>
                    </a:ext>
                  </a:extLst>
                </p:cNvPr>
                <p:cNvSpPr/>
                <p:nvPr/>
              </p:nvSpPr>
              <p:spPr>
                <a:xfrm>
                  <a:off x="4028115" y="469163"/>
                  <a:ext cx="295276" cy="23812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D195E27-E9B4-39C7-F466-377465221049}"/>
                    </a:ext>
                  </a:extLst>
                </p:cNvPr>
                <p:cNvSpPr/>
                <p:nvPr/>
              </p:nvSpPr>
              <p:spPr>
                <a:xfrm>
                  <a:off x="3707661" y="469163"/>
                  <a:ext cx="295276" cy="23812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8AFC74F-6D32-CBC8-FB0A-E6A9D65EEFAC}"/>
                  </a:ext>
                </a:extLst>
              </p:cNvPr>
              <p:cNvSpPr txBox="1"/>
              <p:nvPr/>
            </p:nvSpPr>
            <p:spPr>
              <a:xfrm>
                <a:off x="2982056" y="432414"/>
                <a:ext cx="79082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b="1" dirty="0"/>
                  <a:t>Position 1</a:t>
                </a:r>
                <a:endParaRPr lang="en-SE" sz="900" b="1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D34B690-A887-F7A0-FA0D-853033C1971F}"/>
                  </a:ext>
                </a:extLst>
              </p:cNvPr>
              <p:cNvSpPr txBox="1"/>
              <p:nvPr/>
            </p:nvSpPr>
            <p:spPr>
              <a:xfrm>
                <a:off x="4265139" y="427432"/>
                <a:ext cx="10209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Position 2</a:t>
                </a:r>
                <a:endParaRPr lang="en-SE" sz="900" b="1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39922D0-7FCF-1B59-DAB5-14167F0C71BF}"/>
                  </a:ext>
                </a:extLst>
              </p:cNvPr>
              <p:cNvSpPr txBox="1"/>
              <p:nvPr/>
            </p:nvSpPr>
            <p:spPr>
              <a:xfrm>
                <a:off x="4421023" y="952267"/>
                <a:ext cx="4683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Pos. 3</a:t>
                </a:r>
                <a:endParaRPr lang="en-SE" sz="9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08B0BFC-990A-6677-D815-0CC7AF5FF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1013" y="2103434"/>
                <a:ext cx="16340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8DB19B8-1435-9C4F-D71A-52B10DF78F86}"/>
                  </a:ext>
                </a:extLst>
              </p:cNvPr>
              <p:cNvSpPr/>
              <p:nvPr/>
            </p:nvSpPr>
            <p:spPr>
              <a:xfrm>
                <a:off x="4489261" y="1192878"/>
                <a:ext cx="165839" cy="10031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0F149A-1719-492B-4A5F-38CD1620F868}"/>
                </a:ext>
              </a:extLst>
            </p:cNvPr>
            <p:cNvSpPr txBox="1"/>
            <p:nvPr/>
          </p:nvSpPr>
          <p:spPr>
            <a:xfrm>
              <a:off x="4787395" y="1854521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L1</a:t>
              </a:r>
              <a:endParaRPr lang="en-SE" sz="14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5B37B46-4350-E9F7-F576-10046099E8F0}"/>
              </a:ext>
            </a:extLst>
          </p:cNvPr>
          <p:cNvGrpSpPr>
            <a:grpSpLocks noChangeAspect="1"/>
          </p:cNvGrpSpPr>
          <p:nvPr/>
        </p:nvGrpSpPr>
        <p:grpSpPr>
          <a:xfrm>
            <a:off x="238188" y="1694540"/>
            <a:ext cx="2707123" cy="1996202"/>
            <a:chOff x="641285" y="470514"/>
            <a:chExt cx="2294291" cy="1691784"/>
          </a:xfrm>
        </p:grpSpPr>
        <p:pic>
          <p:nvPicPr>
            <p:cNvPr id="67" name="Picture 66" descr="dB(V/m) &#10;Mode 6 &#10;Frequency &#10;Phase &#10;Total Q &#10;Cross section &#10;Cutplane at X &#10;Maximum on Plane (Plot) &#10;Maximum (Plot) &#10;0.62155... &#10;30503.5 &#10;0000 &#10;134.305... ">
              <a:extLst>
                <a:ext uri="{FF2B5EF4-FFF2-40B4-BE49-F238E27FC236}">
                  <a16:creationId xmlns:a16="http://schemas.microsoft.com/office/drawing/2014/main" id="{D3AEEBF2-CC46-AC8D-4A9B-BF2FC4D8D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7362" y="703306"/>
              <a:ext cx="2167438" cy="143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0E75EB-C6F9-F90B-3755-DC6F7CB1E5E4}"/>
                </a:ext>
              </a:extLst>
            </p:cNvPr>
            <p:cNvSpPr txBox="1"/>
            <p:nvPr/>
          </p:nvSpPr>
          <p:spPr>
            <a:xfrm>
              <a:off x="2424736" y="1854521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L0</a:t>
              </a:r>
              <a:endParaRPr lang="en-SE" sz="1400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CE80401-B4C8-EA28-D499-1DF70FC89D4A}"/>
                </a:ext>
              </a:extLst>
            </p:cNvPr>
            <p:cNvGrpSpPr/>
            <p:nvPr/>
          </p:nvGrpSpPr>
          <p:grpSpPr>
            <a:xfrm>
              <a:off x="641285" y="470514"/>
              <a:ext cx="2294291" cy="1663821"/>
              <a:chOff x="641285" y="432414"/>
              <a:chExt cx="2294291" cy="166382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AB3DDF2-DAB8-59E9-FB1D-DD3BA689D203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1AAE0D0-2DB1-FF31-4739-49A0ED451612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DD35B248-4D94-EB6D-51DB-0B965FE15C8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780A59A4-3C59-B9AD-C9EC-4F35CD6C1883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1D4DEE25-E234-ABEE-D8E0-44539FFBC4C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65884B18-7512-A951-0DAD-C1DBBA6F0007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89F8E714-BEE0-A3B3-5E40-3C0F1D7BEEBB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7E786B48-6B20-1382-1DCD-8B642433CF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687BC8D-CB6D-034C-5F57-C02A5658A751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104EAD6-32CC-B4EC-87C1-9614BAAF3263}"/>
              </a:ext>
            </a:extLst>
          </p:cNvPr>
          <p:cNvGrpSpPr>
            <a:grpSpLocks noChangeAspect="1"/>
          </p:cNvGrpSpPr>
          <p:nvPr/>
        </p:nvGrpSpPr>
        <p:grpSpPr>
          <a:xfrm>
            <a:off x="6076882" y="1618599"/>
            <a:ext cx="2707123" cy="1965768"/>
            <a:chOff x="641285" y="2270739"/>
            <a:chExt cx="2294291" cy="1665991"/>
          </a:xfrm>
        </p:grpSpPr>
        <p:pic>
          <p:nvPicPr>
            <p:cNvPr id="80" name="Picture 79" descr="dB(V/m) &#10;Mode 14 &#10;Frequency &#10;Phase &#10;Total Q &#10;Cross section &#10;Cutplane at X &#10;Maximum on Plane (Plot) &#10;Maximum (Plot) &#10;0.91417... &#10;41815 &#10;135.219... &#10;135.546.. ">
              <a:extLst>
                <a:ext uri="{FF2B5EF4-FFF2-40B4-BE49-F238E27FC236}">
                  <a16:creationId xmlns:a16="http://schemas.microsoft.com/office/drawing/2014/main" id="{65999DE1-744F-3133-DB25-60EE2370D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6392" y="2503099"/>
              <a:ext cx="2145233" cy="142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9DE4023-9468-3FF3-4060-9294D68D96AE}"/>
                </a:ext>
              </a:extLst>
            </p:cNvPr>
            <p:cNvSpPr txBox="1"/>
            <p:nvPr/>
          </p:nvSpPr>
          <p:spPr>
            <a:xfrm>
              <a:off x="2424736" y="3628953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L2</a:t>
              </a:r>
              <a:endParaRPr lang="en-SE" sz="1400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E70EFF1-43D2-48AB-7DA3-8C6C564966AC}"/>
                </a:ext>
              </a:extLst>
            </p:cNvPr>
            <p:cNvGrpSpPr/>
            <p:nvPr/>
          </p:nvGrpSpPr>
          <p:grpSpPr>
            <a:xfrm>
              <a:off x="641285" y="2270739"/>
              <a:ext cx="2294291" cy="1663821"/>
              <a:chOff x="641285" y="432414"/>
              <a:chExt cx="2294291" cy="166382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FA11782-758D-9DB5-271D-2625ABAAC9BD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264E3AC-BC03-6CDD-FC8E-7341D211BA66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62399A8-B157-A75C-4331-1ED2DCE7A39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4835A740-A6C8-CDF7-C082-376F83940AE0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FEEF5074-91C0-73A6-1306-9D0DD3CC3389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BC1AD48-2FB9-927C-5BE6-143D71230747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1083B9CF-FF0F-0D0D-8820-33B9756C6E11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7A68739-7713-5F58-06AC-57EDAE4F16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43A923B0-7D98-631C-A761-8B0257A52EDA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EDA2FED-9363-2D11-E469-4A3FFF799143}"/>
              </a:ext>
            </a:extLst>
          </p:cNvPr>
          <p:cNvGrpSpPr>
            <a:grpSpLocks noChangeAspect="1"/>
          </p:cNvGrpSpPr>
          <p:nvPr/>
        </p:nvGrpSpPr>
        <p:grpSpPr>
          <a:xfrm>
            <a:off x="9246689" y="1647591"/>
            <a:ext cx="2707123" cy="1967416"/>
            <a:chOff x="2982564" y="2276190"/>
            <a:chExt cx="2294291" cy="1667389"/>
          </a:xfrm>
        </p:grpSpPr>
        <p:pic>
          <p:nvPicPr>
            <p:cNvPr id="93" name="Picture 92" descr="dB(V/m) &#10;41 &#10;Mode 19 &#10;Frequency &#10;Phase &#10;Total Q &#10;Cross section &#10;Cutplane at X &#10;Maximum on Plane (Plot) &#10;Maximum (Plot) &#10;1m43 &#10;39865.5 &#10;0000 &#10;137055... &#10;137383... &#10;04 ">
              <a:extLst>
                <a:ext uri="{FF2B5EF4-FFF2-40B4-BE49-F238E27FC236}">
                  <a16:creationId xmlns:a16="http://schemas.microsoft.com/office/drawing/2014/main" id="{09984950-C3C3-9297-F1A4-C1D4D4FFE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31219" y="2503099"/>
              <a:ext cx="2151403" cy="144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43CAD1-1CAB-2980-2FE7-F3AE607A807A}"/>
                </a:ext>
              </a:extLst>
            </p:cNvPr>
            <p:cNvSpPr txBox="1"/>
            <p:nvPr/>
          </p:nvSpPr>
          <p:spPr>
            <a:xfrm>
              <a:off x="4770287" y="3634279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L4</a:t>
              </a:r>
              <a:endParaRPr lang="en-SE" sz="1400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ECA2FF6-A6D3-41CD-6D61-51B773D96C35}"/>
                </a:ext>
              </a:extLst>
            </p:cNvPr>
            <p:cNvGrpSpPr/>
            <p:nvPr/>
          </p:nvGrpSpPr>
          <p:grpSpPr>
            <a:xfrm>
              <a:off x="2982564" y="2276190"/>
              <a:ext cx="2294291" cy="1663821"/>
              <a:chOff x="641285" y="432414"/>
              <a:chExt cx="2294291" cy="1663821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91FA6D-7145-F8DA-2952-D8B61C654322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CBB8A2A-6DEC-D7F4-91D9-FA7FA713B6BD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16A13DA-DD19-7AC6-0CB9-E11984D4E3E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6A89E9A-FE38-7403-B215-56E2E15012CE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8F41812B-E766-5F01-4B55-91CE9E7F223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0C7B58F7-F4F8-4077-4E1C-3BD1A5BB74DD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1B38E30-FB79-F0D4-0F47-7B391D83273C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6F1810D8-F2E2-FD59-3EFB-D65D64D854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1A9FE22-8D50-7D74-E32C-1E096878FEE7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6DA916-C9AE-EF69-950A-83C6977243B5}"/>
              </a:ext>
            </a:extLst>
          </p:cNvPr>
          <p:cNvGrpSpPr>
            <a:grpSpLocks noChangeAspect="1"/>
          </p:cNvGrpSpPr>
          <p:nvPr/>
        </p:nvGrpSpPr>
        <p:grpSpPr>
          <a:xfrm>
            <a:off x="233743" y="3897183"/>
            <a:ext cx="2707123" cy="1990425"/>
            <a:chOff x="641275" y="4076691"/>
            <a:chExt cx="2294291" cy="1686888"/>
          </a:xfrm>
        </p:grpSpPr>
        <p:pic>
          <p:nvPicPr>
            <p:cNvPr id="106" name="Picture 105" descr="dB(V/m) &#10;Mode 23 &#10;Frequency &#10;Phase &#10;Total Q &#10;Cross section &#10;Cutplane at X &#10;Maximum on Plane (Plot) &#10;Maximum (Plot) &#10;109507... &#10;35174 &#10;142.25 &#10;142.581... ">
              <a:extLst>
                <a:ext uri="{FF2B5EF4-FFF2-40B4-BE49-F238E27FC236}">
                  <a16:creationId xmlns:a16="http://schemas.microsoft.com/office/drawing/2014/main" id="{5CD9D94A-FE93-E177-DD0C-F93ACEBFB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237" y="4306067"/>
              <a:ext cx="2148388" cy="1445722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BC59F6-B88F-896A-38AC-C9162787FDEB}"/>
                </a:ext>
              </a:extLst>
            </p:cNvPr>
            <p:cNvSpPr txBox="1"/>
            <p:nvPr/>
          </p:nvSpPr>
          <p:spPr>
            <a:xfrm>
              <a:off x="2424736" y="5455802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L7</a:t>
              </a:r>
              <a:endParaRPr lang="en-SE" sz="1400" dirty="0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5DE84A0-3BCE-75C0-40ED-4C96D537EFE0}"/>
                </a:ext>
              </a:extLst>
            </p:cNvPr>
            <p:cNvGrpSpPr/>
            <p:nvPr/>
          </p:nvGrpSpPr>
          <p:grpSpPr>
            <a:xfrm>
              <a:off x="641275" y="4076691"/>
              <a:ext cx="2294291" cy="1663821"/>
              <a:chOff x="641285" y="432414"/>
              <a:chExt cx="2294291" cy="166382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1AF005E-9A28-2D35-65E4-EEBF9284A1B5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BC6DF27-8908-3348-4F46-B6CC656837CC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E3318201-8D47-B072-D1FF-FAA3C727A3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1A3EDB7-E199-FEA3-F01A-6E397D4F492C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F2A0FF51-2F97-FF90-666D-EBE5DBDD6608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568B194-A508-2A28-52D1-DA455D430827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DE77FC9D-BB2E-C516-01FE-FBE5D43E1669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F4D796A2-8698-AFE8-F17D-A4E7BFD0E8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22F6AEF-4704-AC66-A3C2-E5AAE610451A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3D1F68C-7BC8-6593-8865-5CF3F5615E72}"/>
              </a:ext>
            </a:extLst>
          </p:cNvPr>
          <p:cNvGrpSpPr>
            <a:grpSpLocks noChangeAspect="1"/>
          </p:cNvGrpSpPr>
          <p:nvPr/>
        </p:nvGrpSpPr>
        <p:grpSpPr>
          <a:xfrm>
            <a:off x="6079757" y="3886318"/>
            <a:ext cx="2707123" cy="1963207"/>
            <a:chOff x="641267" y="5879465"/>
            <a:chExt cx="2294291" cy="1663821"/>
          </a:xfrm>
        </p:grpSpPr>
        <p:pic>
          <p:nvPicPr>
            <p:cNvPr id="119" name="Picture 118" descr="dB(V/m) &#10;Mode 36 &#10;Frequency &#10;Phase &#10;Total Q &#10;Cross section &#10;Cutplane at X &#10;Maximum on Plane (Plot) &#10;Maximum (Plot) &#10;129854... &#10;63627.7 &#10;0000 &#10;135.006... &#10;135.344... ">
              <a:extLst>
                <a:ext uri="{FF2B5EF4-FFF2-40B4-BE49-F238E27FC236}">
                  <a16:creationId xmlns:a16="http://schemas.microsoft.com/office/drawing/2014/main" id="{5DA7ECA6-042B-7F7B-DF2C-0F32D157F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0297" y="6109243"/>
              <a:ext cx="2121328" cy="142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B57368F-6B0E-6CEE-771B-9A2404E7DCEA}"/>
                </a:ext>
              </a:extLst>
            </p:cNvPr>
            <p:cNvSpPr txBox="1"/>
            <p:nvPr/>
          </p:nvSpPr>
          <p:spPr>
            <a:xfrm>
              <a:off x="2307716" y="7222461"/>
              <a:ext cx="44275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L10</a:t>
              </a:r>
              <a:endParaRPr lang="en-SE" sz="1400" dirty="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F1CDCE0-185B-7C48-A861-EAA56D198CA1}"/>
                </a:ext>
              </a:extLst>
            </p:cNvPr>
            <p:cNvGrpSpPr/>
            <p:nvPr/>
          </p:nvGrpSpPr>
          <p:grpSpPr>
            <a:xfrm>
              <a:off x="641267" y="5879465"/>
              <a:ext cx="2294291" cy="1663821"/>
              <a:chOff x="641285" y="432414"/>
              <a:chExt cx="2294291" cy="1663821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29830FF-C5E1-5120-3E80-48CF6FCB58D7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8AE061D6-10BC-9972-C94C-D0E87BFCD43B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658F8ECC-F18E-0724-769F-DA3F23B356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BB6EB143-F960-F770-EEC5-8B60BE24CACC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B61F1790-69E9-543C-2348-75E014C093B4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65148A26-44F7-92D7-6900-02B9AF28707D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EA687BE1-C48B-0ED1-A83F-5EF92602834F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4A567444-A5B0-10E3-E7D5-E1FA5C879F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FE0B5D3-2812-8F10-6D76-1ACFF10CAA0B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A137B6F-6C95-A2AB-B91D-7632AE1D44FC}"/>
              </a:ext>
            </a:extLst>
          </p:cNvPr>
          <p:cNvGrpSpPr>
            <a:grpSpLocks noChangeAspect="1"/>
          </p:cNvGrpSpPr>
          <p:nvPr/>
        </p:nvGrpSpPr>
        <p:grpSpPr>
          <a:xfrm>
            <a:off x="9239019" y="3885158"/>
            <a:ext cx="2707123" cy="1963207"/>
            <a:chOff x="2984434" y="5879457"/>
            <a:chExt cx="2294291" cy="1663821"/>
          </a:xfrm>
        </p:grpSpPr>
        <p:pic>
          <p:nvPicPr>
            <p:cNvPr id="132" name="Picture 9" descr="dB(V/m) &#10;Mode 42 &#10;Frequency &#10;Phase &#10;Total Q &#10;Cross section &#10;Cutplane at X &#10;Maximum on Plane (Plot) &#10;Maximum (Plot) &#10;1373.. &#10;50170.9 &#10;140.1... &#10;140.4... ">
              <a:extLst>
                <a:ext uri="{FF2B5EF4-FFF2-40B4-BE49-F238E27FC236}">
                  <a16:creationId xmlns:a16="http://schemas.microsoft.com/office/drawing/2014/main" id="{7414BD5E-C192-4516-19E3-E16170486C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1650" y="5906500"/>
              <a:ext cx="2081567" cy="162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C0FA08-4663-E667-4C9E-F91BADF5FC51}"/>
                </a:ext>
              </a:extLst>
            </p:cNvPr>
            <p:cNvSpPr txBox="1"/>
            <p:nvPr/>
          </p:nvSpPr>
          <p:spPr>
            <a:xfrm>
              <a:off x="4653267" y="7223835"/>
              <a:ext cx="44275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L12</a:t>
              </a:r>
              <a:endParaRPr lang="en-SE" sz="1400" dirty="0"/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D0A6231-E731-8266-99D5-3B1D28678E40}"/>
                </a:ext>
              </a:extLst>
            </p:cNvPr>
            <p:cNvGrpSpPr/>
            <p:nvPr/>
          </p:nvGrpSpPr>
          <p:grpSpPr>
            <a:xfrm>
              <a:off x="2984434" y="5879457"/>
              <a:ext cx="2294291" cy="1663821"/>
              <a:chOff x="641285" y="432414"/>
              <a:chExt cx="2294291" cy="1663821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600AD8F-17D6-E4B3-6AC7-4BF2345D0C6D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861A9FB-931C-AFEB-7E08-9BBCF9F7982D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9F838FF4-DB91-0EA6-6D14-BAC9AE86EA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CE8A960-49DD-5DE5-0F2F-D312C0D6E48D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23355D94-FE51-0E15-BFF0-3282BC740BC2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2744AF2C-95D4-19C6-D91C-5249288AEF61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C87E5F60-3258-8905-FA64-636B3ACC73D6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E1D5D51B-D7E6-6A28-D6DF-9D66C48B7D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D0554B84-98B1-E3B8-C51E-E8527A308235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B22D818-C0A9-C1BE-F498-220D7039F6A5}"/>
              </a:ext>
            </a:extLst>
          </p:cNvPr>
          <p:cNvGrpSpPr>
            <a:grpSpLocks noChangeAspect="1"/>
          </p:cNvGrpSpPr>
          <p:nvPr/>
        </p:nvGrpSpPr>
        <p:grpSpPr>
          <a:xfrm>
            <a:off x="3098293" y="3879441"/>
            <a:ext cx="2707123" cy="1976746"/>
            <a:chOff x="2979662" y="4081435"/>
            <a:chExt cx="2294291" cy="1675294"/>
          </a:xfrm>
        </p:grpSpPr>
        <p:pic>
          <p:nvPicPr>
            <p:cNvPr id="145" name="Picture 144" descr="dB(V/m) &#10;Mode 30 &#10;Frequency &#10;Phase &#10;Total Q &#10;Cross section &#10;Cutplane at X &#10;Maximum on Plane (Plot) &#10;Maximum (Plot) &#10;1.19501... &#10;44892.6 &#10;0000 &#10;133.144... &#10;133.27 ">
              <a:extLst>
                <a:ext uri="{FF2B5EF4-FFF2-40B4-BE49-F238E27FC236}">
                  <a16:creationId xmlns:a16="http://schemas.microsoft.com/office/drawing/2014/main" id="{8C61D0C9-8239-4EB4-1273-9775CF78C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38475" y="4312899"/>
              <a:ext cx="2142038" cy="144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356837E-BF86-45F6-802F-17B9DE50E9BA}"/>
                </a:ext>
              </a:extLst>
            </p:cNvPr>
            <p:cNvSpPr txBox="1"/>
            <p:nvPr/>
          </p:nvSpPr>
          <p:spPr>
            <a:xfrm>
              <a:off x="4787395" y="5441508"/>
              <a:ext cx="3513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L8</a:t>
              </a:r>
              <a:endParaRPr lang="en-SE" sz="1400" dirty="0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91BEA5E5-94FE-4A8B-0251-445B615E3BA8}"/>
                </a:ext>
              </a:extLst>
            </p:cNvPr>
            <p:cNvGrpSpPr/>
            <p:nvPr/>
          </p:nvGrpSpPr>
          <p:grpSpPr>
            <a:xfrm>
              <a:off x="2979662" y="4081435"/>
              <a:ext cx="2294291" cy="1663821"/>
              <a:chOff x="641285" y="432414"/>
              <a:chExt cx="2294291" cy="1663821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8951C79-46A4-5B2C-BEB4-7EF0FB91032D}"/>
                  </a:ext>
                </a:extLst>
              </p:cNvPr>
              <p:cNvSpPr/>
              <p:nvPr/>
            </p:nvSpPr>
            <p:spPr>
              <a:xfrm>
                <a:off x="1687292" y="461963"/>
                <a:ext cx="295276" cy="2381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400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06FCAB2D-4C18-7ED0-8C5D-162002200E47}"/>
                  </a:ext>
                </a:extLst>
              </p:cNvPr>
              <p:cNvGrpSpPr/>
              <p:nvPr/>
            </p:nvGrpSpPr>
            <p:grpSpPr>
              <a:xfrm>
                <a:off x="641285" y="432414"/>
                <a:ext cx="2294291" cy="1663821"/>
                <a:chOff x="641285" y="432414"/>
                <a:chExt cx="2294291" cy="1663821"/>
              </a:xfrm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9E4C50A9-99F9-E85C-A5FA-067656FC7B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1285" y="432414"/>
                  <a:ext cx="2294291" cy="1663821"/>
                  <a:chOff x="636285" y="2640037"/>
                  <a:chExt cx="3593560" cy="2606048"/>
                </a:xfrm>
              </p:grpSpPr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5C2EBE8-25A9-D591-5DE4-9DDA96EC31CE}"/>
                      </a:ext>
                    </a:extLst>
                  </p:cNvPr>
                  <p:cNvSpPr/>
                  <p:nvPr/>
                </p:nvSpPr>
                <p:spPr>
                  <a:xfrm>
                    <a:off x="1772723" y="2686321"/>
                    <a:ext cx="462492" cy="37297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sz="1400"/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216AD58D-C26B-A239-ADAA-EF805447D366}"/>
                      </a:ext>
                    </a:extLst>
                  </p:cNvPr>
                  <p:cNvSpPr txBox="1"/>
                  <p:nvPr/>
                </p:nvSpPr>
                <p:spPr>
                  <a:xfrm>
                    <a:off x="636285" y="2640037"/>
                    <a:ext cx="1238666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900" b="1" dirty="0"/>
                      <a:t>Position 1</a:t>
                    </a:r>
                    <a:endParaRPr lang="en-SE" sz="900" b="1" dirty="0"/>
                  </a:p>
                </p:txBody>
              </p:sp>
              <p:sp>
                <p:nvSpPr>
                  <p:cNvPr id="154" name="TextBox 153">
                    <a:extLst>
                      <a:ext uri="{FF2B5EF4-FFF2-40B4-BE49-F238E27FC236}">
                        <a16:creationId xmlns:a16="http://schemas.microsoft.com/office/drawing/2014/main" id="{9B88A982-E685-08C0-3E22-BD5F61FD5478}"/>
                      </a:ext>
                    </a:extLst>
                  </p:cNvPr>
                  <p:cNvSpPr txBox="1"/>
                  <p:nvPr/>
                </p:nvSpPr>
                <p:spPr>
                  <a:xfrm>
                    <a:off x="2630768" y="2655999"/>
                    <a:ext cx="1599077" cy="361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Position 2</a:t>
                    </a:r>
                    <a:endParaRPr lang="en-SE" sz="900" b="1" dirty="0"/>
                  </a:p>
                </p:txBody>
              </p:sp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74DDA3BF-4E10-6E77-26BF-C7BB1906A5D8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65" y="3443009"/>
                    <a:ext cx="733654" cy="361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 dirty="0"/>
                      <a:t>Pos. 3</a:t>
                    </a:r>
                    <a:endParaRPr lang="en-SE" sz="900" b="1" dirty="0"/>
                  </a:p>
                </p:txBody>
              </p: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9A077F4D-0B95-4550-0900-38C5E63F2B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222" y="5246085"/>
                    <a:ext cx="255947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6AAA340-CF67-A62C-6790-FF6960EE3000}"/>
                    </a:ext>
                  </a:extLst>
                </p:cNvPr>
                <p:cNvSpPr/>
                <p:nvPr/>
              </p:nvSpPr>
              <p:spPr>
                <a:xfrm>
                  <a:off x="2148438" y="1185678"/>
                  <a:ext cx="165839" cy="10031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1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115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F893037-2390-D9AF-7D36-DAB531D2AAFB}"/>
              </a:ext>
            </a:extLst>
          </p:cNvPr>
          <p:cNvGrpSpPr/>
          <p:nvPr/>
        </p:nvGrpSpPr>
        <p:grpSpPr>
          <a:xfrm>
            <a:off x="5058648" y="1704976"/>
            <a:ext cx="3277983" cy="4185072"/>
            <a:chOff x="5185653" y="1704976"/>
            <a:chExt cx="3277983" cy="418507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35CA68-32C6-9C4F-9FE0-FC61CC6FDCA7}"/>
                </a:ext>
              </a:extLst>
            </p:cNvPr>
            <p:cNvGrpSpPr/>
            <p:nvPr/>
          </p:nvGrpSpPr>
          <p:grpSpPr>
            <a:xfrm>
              <a:off x="5301442" y="1704976"/>
              <a:ext cx="3162194" cy="3958051"/>
              <a:chOff x="5301442" y="1704976"/>
              <a:chExt cx="3162194" cy="3958051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5955F03-7673-32A0-7056-F873F0A5C7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01442" y="2223152"/>
                <a:ext cx="3162194" cy="3439875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26A3F9-6CE7-12EA-4524-B26A5BD5A327}"/>
                  </a:ext>
                </a:extLst>
              </p:cNvPr>
              <p:cNvSpPr txBox="1"/>
              <p:nvPr/>
            </p:nvSpPr>
            <p:spPr>
              <a:xfrm>
                <a:off x="5605907" y="1704976"/>
                <a:ext cx="268137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Long. Shunt Impedance</a:t>
                </a:r>
                <a:endParaRPr lang="en-SE" sz="2000" b="1" dirty="0"/>
              </a:p>
            </p:txBody>
          </p:sp>
          <p:sp>
            <p:nvSpPr>
              <p:cNvPr id="91" name="Star: 5 Points 90">
                <a:extLst>
                  <a:ext uri="{FF2B5EF4-FFF2-40B4-BE49-F238E27FC236}">
                    <a16:creationId xmlns:a16="http://schemas.microsoft.com/office/drawing/2014/main" id="{8A5CE396-A892-EE03-085D-558E6C9261BB}"/>
                  </a:ext>
                </a:extLst>
              </p:cNvPr>
              <p:cNvSpPr/>
              <p:nvPr/>
            </p:nvSpPr>
            <p:spPr>
              <a:xfrm>
                <a:off x="6987553" y="2150019"/>
                <a:ext cx="282657" cy="290094"/>
              </a:xfrm>
              <a:prstGeom prst="star5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2180CC9-C14D-0FDD-1F91-96AC41AC6CA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175" y="4790976"/>
              <a:ext cx="2463712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0B17B5B-CBE7-E68A-58B6-686A0218A5BC}"/>
                </a:ext>
              </a:extLst>
            </p:cNvPr>
            <p:cNvSpPr txBox="1"/>
            <p:nvPr/>
          </p:nvSpPr>
          <p:spPr>
            <a:xfrm rot="16200000">
              <a:off x="4989927" y="3668834"/>
              <a:ext cx="6992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  <a:r>
                <a:rPr lang="en-US" sz="1400" baseline="-25000" dirty="0"/>
                <a:t>||</a:t>
              </a:r>
              <a:r>
                <a:rPr lang="en-US" sz="1400" dirty="0"/>
                <a:t>  [</a:t>
              </a:r>
              <a:r>
                <a:rPr lang="el-G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Ω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SE" sz="1400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FF1FD31-4E73-75C5-14CA-0EA7FF58DB7A}"/>
                </a:ext>
              </a:extLst>
            </p:cNvPr>
            <p:cNvSpPr txBox="1"/>
            <p:nvPr/>
          </p:nvSpPr>
          <p:spPr>
            <a:xfrm>
              <a:off x="6443173" y="5582271"/>
              <a:ext cx="13925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 [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GHz]</a:t>
              </a:r>
              <a:endParaRPr lang="en-SE" sz="1400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A97C4E-24FF-FFCE-3556-7EEAB8459D4F}"/>
              </a:ext>
            </a:extLst>
          </p:cNvPr>
          <p:cNvGrpSpPr/>
          <p:nvPr/>
        </p:nvGrpSpPr>
        <p:grpSpPr>
          <a:xfrm>
            <a:off x="9339868" y="1704976"/>
            <a:ext cx="2729539" cy="4175319"/>
            <a:chOff x="9263665" y="1704976"/>
            <a:chExt cx="2729539" cy="4175319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586F111-4812-20B6-97EF-626993403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68137" y="2190974"/>
              <a:ext cx="2625067" cy="3439875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0A2A0F-E664-2A47-DD03-028AAC6221AF}"/>
                </a:ext>
              </a:extLst>
            </p:cNvPr>
            <p:cNvSpPr txBox="1"/>
            <p:nvPr/>
          </p:nvSpPr>
          <p:spPr>
            <a:xfrm rot="16200000">
              <a:off x="8959736" y="3624727"/>
              <a:ext cx="9156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  <a:r>
                <a:rPr lang="en-US" sz="1400" baseline="-25000" dirty="0"/>
                <a:t>|| </a:t>
              </a:r>
              <a:r>
                <a:rPr lang="en-US" sz="1400" dirty="0"/>
                <a:t>/ Q [</a:t>
              </a:r>
              <a:r>
                <a:rPr lang="el-G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Ω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SE" sz="14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5AB3102-5F47-352B-5A52-1C43725167FD}"/>
                </a:ext>
              </a:extLst>
            </p:cNvPr>
            <p:cNvSpPr txBox="1"/>
            <p:nvPr/>
          </p:nvSpPr>
          <p:spPr>
            <a:xfrm>
              <a:off x="9788198" y="1704976"/>
              <a:ext cx="1725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Long. R over Q</a:t>
              </a:r>
              <a:endParaRPr lang="en-SE" sz="2000" b="1" dirty="0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A01EAF94-6052-0557-986F-B7DDAA85ACE9}"/>
                </a:ext>
              </a:extLst>
            </p:cNvPr>
            <p:cNvSpPr/>
            <p:nvPr/>
          </p:nvSpPr>
          <p:spPr>
            <a:xfrm>
              <a:off x="10678454" y="2179602"/>
              <a:ext cx="282657" cy="290094"/>
            </a:xfrm>
            <a:prstGeom prst="star5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F7081F2-B0D8-8958-2524-3DC8A9329AA2}"/>
                </a:ext>
              </a:extLst>
            </p:cNvPr>
            <p:cNvSpPr txBox="1"/>
            <p:nvPr/>
          </p:nvSpPr>
          <p:spPr>
            <a:xfrm>
              <a:off x="10109721" y="5572518"/>
              <a:ext cx="13925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 [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GHz]</a:t>
              </a:r>
              <a:endParaRPr lang="en-SE" sz="1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3BA076-75E2-3652-C547-6B12ECBB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 Degenerate Twins Example: J-probe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CAAD1-3009-0E5F-3E3C-4B29A178D04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411F0-2A83-160D-C995-3BB224D53C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C70F94-7941-2248-3F94-8367A75D89EE}"/>
              </a:ext>
            </a:extLst>
          </p:cNvPr>
          <p:cNvGrpSpPr>
            <a:grpSpLocks noChangeAspect="1"/>
          </p:cNvGrpSpPr>
          <p:nvPr/>
        </p:nvGrpSpPr>
        <p:grpSpPr>
          <a:xfrm>
            <a:off x="2783416" y="1814236"/>
            <a:ext cx="2371001" cy="3815731"/>
            <a:chOff x="1124956" y="1475715"/>
            <a:chExt cx="2743201" cy="44147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895472-0AEF-425B-AA9D-13984DACE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956" y="1475715"/>
              <a:ext cx="2743201" cy="441472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BE58A4-B1C6-DF7B-E0FC-603C5C0F9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2489200"/>
              <a:ext cx="212725" cy="187325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18D6FE-1E75-E3C3-9918-8182C59D6B9A}"/>
                </a:ext>
              </a:extLst>
            </p:cNvPr>
            <p:cNvCxnSpPr>
              <a:cxnSpLocks/>
            </p:cNvCxnSpPr>
            <p:nvPr/>
          </p:nvCxnSpPr>
          <p:spPr>
            <a:xfrm>
              <a:off x="2089150" y="2530475"/>
              <a:ext cx="148445" cy="181259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1680331-9D58-79D6-8510-2E42B914F8C9}"/>
                </a:ext>
              </a:extLst>
            </p:cNvPr>
            <p:cNvCxnSpPr>
              <a:cxnSpLocks/>
            </p:cNvCxnSpPr>
            <p:nvPr/>
          </p:nvCxnSpPr>
          <p:spPr>
            <a:xfrm>
              <a:off x="2393832" y="2453991"/>
              <a:ext cx="75373" cy="101884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62F95-D388-A007-CCBD-614CC5109C75}"/>
                </a:ext>
              </a:extLst>
            </p:cNvPr>
            <p:cNvCxnSpPr>
              <a:cxnSpLocks/>
            </p:cNvCxnSpPr>
            <p:nvPr/>
          </p:nvCxnSpPr>
          <p:spPr>
            <a:xfrm>
              <a:off x="2501782" y="2209516"/>
              <a:ext cx="127118" cy="0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AECB0D31-5C92-4E71-8039-E4001DFE9BD5}"/>
                </a:ext>
              </a:extLst>
            </p:cNvPr>
            <p:cNvSpPr/>
            <p:nvPr/>
          </p:nvSpPr>
          <p:spPr>
            <a:xfrm rot="5400000">
              <a:off x="2048614" y="2038136"/>
              <a:ext cx="404921" cy="355600"/>
            </a:xfrm>
            <a:prstGeom prst="arc">
              <a:avLst>
                <a:gd name="adj1" fmla="val 16200000"/>
                <a:gd name="adj2" fmla="val 19727303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E3C85B6-CFE4-3BF3-D562-2C86457E9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0842" y="2138942"/>
              <a:ext cx="280463" cy="188668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73FD47-1265-C26B-E51E-ACD807D4AEF0}"/>
                </a:ext>
              </a:extLst>
            </p:cNvPr>
            <p:cNvCxnSpPr>
              <a:cxnSpLocks/>
            </p:cNvCxnSpPr>
            <p:nvPr/>
          </p:nvCxnSpPr>
          <p:spPr>
            <a:xfrm>
              <a:off x="1841500" y="2142117"/>
              <a:ext cx="272517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2EA1D11-15BC-34B1-A1F3-FBD4358697D9}"/>
                </a:ext>
              </a:extLst>
            </p:cNvPr>
            <p:cNvSpPr/>
            <p:nvPr/>
          </p:nvSpPr>
          <p:spPr>
            <a:xfrm rot="5400000">
              <a:off x="1928601" y="1896848"/>
              <a:ext cx="654472" cy="638175"/>
            </a:xfrm>
            <a:prstGeom prst="arc">
              <a:avLst>
                <a:gd name="adj1" fmla="val 16200000"/>
                <a:gd name="adj2" fmla="val 19727303"/>
              </a:avLst>
            </a:prstGeom>
            <a:ln w="28575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5A3A77-7F75-1F9A-B42B-86554EDC45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28875" y="2011850"/>
              <a:ext cx="409575" cy="1625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9481FA-F54E-18EE-6839-A5679D51650E}"/>
                </a:ext>
              </a:extLst>
            </p:cNvPr>
            <p:cNvCxnSpPr>
              <a:cxnSpLocks/>
            </p:cNvCxnSpPr>
            <p:nvPr/>
          </p:nvCxnSpPr>
          <p:spPr>
            <a:xfrm>
              <a:off x="2432775" y="1922582"/>
              <a:ext cx="0" cy="21636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E2DDA37-C8A9-FA66-84C2-0C88179BAE6D}"/>
                </a:ext>
              </a:extLst>
            </p:cNvPr>
            <p:cNvSpPr txBox="1"/>
            <p:nvPr/>
          </p:nvSpPr>
          <p:spPr>
            <a:xfrm>
              <a:off x="1796476" y="178300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</a:t>
              </a:r>
              <a:endParaRPr lang="en-S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6FBED2-C88E-81AE-24B4-9C615D8CE57B}"/>
                </a:ext>
              </a:extLst>
            </p:cNvPr>
            <p:cNvSpPr txBox="1"/>
            <p:nvPr/>
          </p:nvSpPr>
          <p:spPr>
            <a:xfrm>
              <a:off x="2240244" y="248950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</a:t>
              </a:r>
              <a:endParaRPr lang="en-S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F297C3-64E8-32CC-52EB-6EE5A5070342}"/>
                </a:ext>
              </a:extLst>
            </p:cNvPr>
            <p:cNvSpPr txBox="1"/>
            <p:nvPr/>
          </p:nvSpPr>
          <p:spPr>
            <a:xfrm>
              <a:off x="2474313" y="223838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</a:t>
              </a:r>
              <a:endParaRPr lang="en-S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1F26884-658C-4BE8-2F3D-61712410E945}"/>
                </a:ext>
              </a:extLst>
            </p:cNvPr>
            <p:cNvSpPr txBox="1"/>
            <p:nvPr/>
          </p:nvSpPr>
          <p:spPr>
            <a:xfrm>
              <a:off x="2438737" y="165750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*</a:t>
              </a:r>
              <a:endParaRPr lang="en-SE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6" descr="dB(V/m) &#10;Mode 23 &#10;Frequency &#10;Phase &#10;Total Q &#10;Cross section &#10;Cutplane at X &#10;Maximum on Plane (Plot) &#10;Maximum (Plot) &#10;109507... &#10;35174 &#10;142.25 &#10;142.581... ">
            <a:extLst>
              <a:ext uri="{FF2B5EF4-FFF2-40B4-BE49-F238E27FC236}">
                <a16:creationId xmlns:a16="http://schemas.microsoft.com/office/drawing/2014/main" id="{057C4531-4367-C750-3D6C-5AFF6EA81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682" y="2422319"/>
            <a:ext cx="2341245" cy="320764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297487FB-35CD-3C79-DB95-AE3582DD02F4}"/>
              </a:ext>
            </a:extLst>
          </p:cNvPr>
          <p:cNvGrpSpPr/>
          <p:nvPr/>
        </p:nvGrpSpPr>
        <p:grpSpPr>
          <a:xfrm>
            <a:off x="8161491" y="1702060"/>
            <a:ext cx="1215211" cy="2788019"/>
            <a:chOff x="8305800" y="2000447"/>
            <a:chExt cx="1215211" cy="2788019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A1369-1453-3BA5-9853-163242A27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8781" y="2315345"/>
              <a:ext cx="952118" cy="2473121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C7BB06B7-B78E-5D24-2F75-FD1C8383AC3A}"/>
                </a:ext>
              </a:extLst>
            </p:cNvPr>
            <p:cNvSpPr/>
            <p:nvPr/>
          </p:nvSpPr>
          <p:spPr>
            <a:xfrm>
              <a:off x="8385456" y="2097206"/>
              <a:ext cx="232748" cy="231756"/>
            </a:xfrm>
            <a:prstGeom prst="star5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B5E46BA-DCE9-BCB0-9E33-8529F396BD9D}"/>
                </a:ext>
              </a:extLst>
            </p:cNvPr>
            <p:cNvSpPr txBox="1"/>
            <p:nvPr/>
          </p:nvSpPr>
          <p:spPr>
            <a:xfrm>
              <a:off x="8618204" y="2119214"/>
              <a:ext cx="9028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Unperturbed</a:t>
              </a:r>
              <a:endParaRPr lang="en-SE" sz="105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5D95E69-EBAF-1727-8F83-1736D1609BB2}"/>
                </a:ext>
              </a:extLst>
            </p:cNvPr>
            <p:cNvSpPr/>
            <p:nvPr/>
          </p:nvSpPr>
          <p:spPr>
            <a:xfrm>
              <a:off x="8305800" y="2000447"/>
              <a:ext cx="1215211" cy="27880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4D9AD9A9-7FC7-45CB-FF0A-1FD22DE9DB5F}"/>
              </a:ext>
            </a:extLst>
          </p:cNvPr>
          <p:cNvSpPr txBox="1"/>
          <p:nvPr/>
        </p:nvSpPr>
        <p:spPr>
          <a:xfrm>
            <a:off x="8229042" y="4674046"/>
            <a:ext cx="6158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Goal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2904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A179-328F-43A6-37E2-1BA028A7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All-but-L7 HOM Dampers (Pos. 2 and 3)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269-E98A-30B7-32FA-4A7F598B0A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CB180-55EE-E422-493A-747B2C1FF3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1F69A-8762-06CC-C748-6FC5A699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93" y="1373329"/>
            <a:ext cx="3574285" cy="453532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6CD9DEE7-3817-C80E-05BC-75B8B15FF578}"/>
              </a:ext>
            </a:extLst>
          </p:cNvPr>
          <p:cNvSpPr/>
          <p:nvPr/>
        </p:nvSpPr>
        <p:spPr>
          <a:xfrm rot="1407923">
            <a:off x="2322096" y="1234779"/>
            <a:ext cx="1180136" cy="221848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244E32-3D3E-9EC5-70B6-39192680B919}"/>
              </a:ext>
            </a:extLst>
          </p:cNvPr>
          <p:cNvCxnSpPr>
            <a:cxnSpLocks/>
          </p:cNvCxnSpPr>
          <p:nvPr/>
        </p:nvCxnSpPr>
        <p:spPr>
          <a:xfrm>
            <a:off x="3505151" y="1466721"/>
            <a:ext cx="2574014" cy="36837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6F2CBA3-52DF-ABE4-A9D6-E026CE310E23}"/>
              </a:ext>
            </a:extLst>
          </p:cNvPr>
          <p:cNvCxnSpPr>
            <a:cxnSpLocks/>
          </p:cNvCxnSpPr>
          <p:nvPr/>
        </p:nvCxnSpPr>
        <p:spPr>
          <a:xfrm flipH="1" flipV="1">
            <a:off x="2544214" y="3429000"/>
            <a:ext cx="3216291" cy="512773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65FF32E-E762-CEC6-2B5D-8B9FAE75B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7" b="-1"/>
          <a:stretch/>
        </p:blipFill>
        <p:spPr>
          <a:xfrm>
            <a:off x="5760506" y="1034774"/>
            <a:ext cx="6220110" cy="3208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7E345-36DC-266C-5E8B-F28AB01CFF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2338" y="4037087"/>
            <a:ext cx="1477375" cy="15101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896E30-29C2-43A6-10C8-C3F5A9E7AC99}"/>
              </a:ext>
            </a:extLst>
          </p:cNvPr>
          <p:cNvCxnSpPr>
            <a:cxnSpLocks/>
          </p:cNvCxnSpPr>
          <p:nvPr/>
        </p:nvCxnSpPr>
        <p:spPr>
          <a:xfrm>
            <a:off x="9481484" y="2333783"/>
            <a:ext cx="0" cy="179393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270F5C-37F4-6DEB-08ED-93638E36D1D8}"/>
              </a:ext>
            </a:extLst>
          </p:cNvPr>
          <p:cNvCxnSpPr>
            <a:cxnSpLocks/>
          </p:cNvCxnSpPr>
          <p:nvPr/>
        </p:nvCxnSpPr>
        <p:spPr>
          <a:xfrm>
            <a:off x="9250503" y="2408822"/>
            <a:ext cx="230981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84BA4A-6A9E-2394-2D59-21980E8987B9}"/>
              </a:ext>
            </a:extLst>
          </p:cNvPr>
          <p:cNvCxnSpPr>
            <a:cxnSpLocks/>
          </p:cNvCxnSpPr>
          <p:nvPr/>
        </p:nvCxnSpPr>
        <p:spPr>
          <a:xfrm>
            <a:off x="9250503" y="3989678"/>
            <a:ext cx="230981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89ED36D-3B4B-6CB4-4707-C22DFFB719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376" y="4165780"/>
            <a:ext cx="2917450" cy="17497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4F9383C-9B00-2E6B-5F00-928837671E67}"/>
              </a:ext>
            </a:extLst>
          </p:cNvPr>
          <p:cNvSpPr/>
          <p:nvPr/>
        </p:nvSpPr>
        <p:spPr>
          <a:xfrm rot="4195274">
            <a:off x="2301454" y="4268647"/>
            <a:ext cx="923375" cy="12710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BFC60B-E6EE-29D5-4DBD-D242DBA893A7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2604639" y="4091920"/>
            <a:ext cx="1433961" cy="378603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D7029-4DB7-BDA0-A9FE-E4AEBFC34838}"/>
              </a:ext>
            </a:extLst>
          </p:cNvPr>
          <p:cNvCxnSpPr>
            <a:cxnSpLocks/>
          </p:cNvCxnSpPr>
          <p:nvPr/>
        </p:nvCxnSpPr>
        <p:spPr>
          <a:xfrm flipH="1" flipV="1">
            <a:off x="2733675" y="5442312"/>
            <a:ext cx="1321302" cy="559735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824B5D-D24D-2C92-5738-AB247DCF6EC4}"/>
              </a:ext>
            </a:extLst>
          </p:cNvPr>
          <p:cNvSpPr txBox="1"/>
          <p:nvPr/>
        </p:nvSpPr>
        <p:spPr>
          <a:xfrm>
            <a:off x="7457679" y="4770813"/>
            <a:ext cx="2191181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75 dB</a:t>
            </a:r>
            <a:r>
              <a:rPr lang="en-US" dirty="0"/>
              <a:t> fundamental power rejection </a:t>
            </a:r>
          </a:p>
        </p:txBody>
      </p:sp>
    </p:spTree>
    <p:extLst>
      <p:ext uri="{BB962C8B-B14F-4D97-AF65-F5344CB8AC3E}">
        <p14:creationId xmlns:p14="http://schemas.microsoft.com/office/powerpoint/2010/main" val="198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5B53-2D44-878F-2556-48E50473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All-but-L7 Dampers: Complete Model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DB2141-8FD9-7965-CCA5-3E6614F97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C7B94-5B1B-8FCE-5858-070933692B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7A6E-60E2-F70B-D07E-DDF429299D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D33A8F-616D-A35B-A51E-AABF66751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589" y="1299548"/>
            <a:ext cx="9742081" cy="54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10D9-4A9D-ABCA-472E-F18321F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Studies Performed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4993B-4B02-1293-09B8-45C79C1B97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199"/>
            <a:ext cx="9085521" cy="4667675"/>
          </a:xfrm>
        </p:spPr>
        <p:txBody>
          <a:bodyPr/>
          <a:lstStyle/>
          <a:p>
            <a:r>
              <a:rPr lang="en-US" dirty="0"/>
              <a:t>Wakefield vs. Eigenmode solvers benchmark</a:t>
            </a:r>
          </a:p>
          <a:p>
            <a:r>
              <a:rPr lang="en-US" dirty="0"/>
              <a:t>Sensitivity analysis</a:t>
            </a:r>
          </a:p>
          <a:p>
            <a:pPr lvl="1"/>
            <a:r>
              <a:rPr lang="en-US" dirty="0"/>
              <a:t>Mechanical tolerance for cavity radius (min, max and nominal)</a:t>
            </a:r>
          </a:p>
          <a:p>
            <a:pPr lvl="1"/>
            <a:r>
              <a:rPr lang="en-US" dirty="0"/>
              <a:t>Parked and Tuned (99.63 MHz and 99.93 MHz) conditions</a:t>
            </a:r>
          </a:p>
          <a:p>
            <a:pPr lvl="1"/>
            <a:r>
              <a:rPr lang="en-US" dirty="0"/>
              <a:t>20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dirty="0"/>
              <a:t>and 90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°C cavity temperature</a:t>
            </a:r>
          </a:p>
          <a:p>
            <a:r>
              <a:rPr lang="en-US" dirty="0"/>
              <a:t>Power deposition (fundamental + HOMs) and thermal simulations</a:t>
            </a:r>
          </a:p>
          <a:p>
            <a:r>
              <a:rPr lang="en-US" dirty="0"/>
              <a:t>Detailed model, HOMs coupling to the transmission line (next slide)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C1AFC-7874-ED88-AC44-D7B6D9BFBC2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D310-DCFD-0225-1937-F1947C1AF9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EC590-3EB7-4439-4DDE-19C2263BF7D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759AF-E4D8-6DB7-E729-1FB1864F69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EC47F1F-E0EC-7BF8-3B35-A3889E6B5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94" y="1433555"/>
            <a:ext cx="8037472" cy="4592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8AA7F-3A33-3A6F-242C-78F394B0E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359" y="2686525"/>
            <a:ext cx="5048161" cy="3444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92889-A8D0-5A7D-CA38-9A17B62678C8}"/>
              </a:ext>
            </a:extLst>
          </p:cNvPr>
          <p:cNvSpPr txBox="1"/>
          <p:nvPr/>
        </p:nvSpPr>
        <p:spPr>
          <a:xfrm>
            <a:off x="9517407" y="3831481"/>
            <a:ext cx="672718" cy="278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coupler</a:t>
            </a:r>
            <a:endParaRPr lang="en-SE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BDBCE-D0BC-C2EF-4342-863573AD5D17}"/>
              </a:ext>
            </a:extLst>
          </p:cNvPr>
          <p:cNvSpPr txBox="1"/>
          <p:nvPr/>
        </p:nvSpPr>
        <p:spPr>
          <a:xfrm>
            <a:off x="11555557" y="5038444"/>
            <a:ext cx="466731" cy="278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stub</a:t>
            </a:r>
            <a:endParaRPr lang="en-SE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772E0-8598-E305-D2B8-95A77C0EDC0E}"/>
              </a:ext>
            </a:extLst>
          </p:cNvPr>
          <p:cNvSpPr txBox="1"/>
          <p:nvPr/>
        </p:nvSpPr>
        <p:spPr>
          <a:xfrm>
            <a:off x="11634707" y="3555266"/>
            <a:ext cx="424888" cy="278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line</a:t>
            </a:r>
            <a:endParaRPr lang="en-SE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A9D9D-DE91-EF3A-D4F9-AA897DF56895}"/>
              </a:ext>
            </a:extLst>
          </p:cNvPr>
          <p:cNvSpPr txBox="1"/>
          <p:nvPr/>
        </p:nvSpPr>
        <p:spPr>
          <a:xfrm>
            <a:off x="7821862" y="5259601"/>
            <a:ext cx="91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Pump station </a:t>
            </a:r>
          </a:p>
          <a:p>
            <a:r>
              <a:rPr lang="en-US" sz="1200" b="1" dirty="0"/>
              <a:t>grids</a:t>
            </a:r>
            <a:endParaRPr lang="en-SE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9DC4D-7574-01B1-B5D5-8F252417F983}"/>
              </a:ext>
            </a:extLst>
          </p:cNvPr>
          <p:cNvSpPr txBox="1"/>
          <p:nvPr/>
        </p:nvSpPr>
        <p:spPr>
          <a:xfrm>
            <a:off x="9917386" y="4870582"/>
            <a:ext cx="824335" cy="464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Position 1</a:t>
            </a:r>
          </a:p>
          <a:p>
            <a:r>
              <a:rPr lang="en-US" sz="1200" b="1" dirty="0"/>
              <a:t>Port</a:t>
            </a:r>
            <a:endParaRPr lang="en-SE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81F74-8F1D-0F23-EB4B-BBC2862300F9}"/>
              </a:ext>
            </a:extLst>
          </p:cNvPr>
          <p:cNvSpPr txBox="1"/>
          <p:nvPr/>
        </p:nvSpPr>
        <p:spPr>
          <a:xfrm>
            <a:off x="11022816" y="2780939"/>
            <a:ext cx="824335" cy="464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Position 2</a:t>
            </a:r>
          </a:p>
          <a:p>
            <a:r>
              <a:rPr lang="en-US" sz="1200" b="1" dirty="0"/>
              <a:t>damper</a:t>
            </a:r>
            <a:endParaRPr lang="en-SE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1661E-B0BF-0182-1611-232764E1BEC1}"/>
              </a:ext>
            </a:extLst>
          </p:cNvPr>
          <p:cNvSpPr txBox="1"/>
          <p:nvPr/>
        </p:nvSpPr>
        <p:spPr>
          <a:xfrm>
            <a:off x="8269166" y="4742996"/>
            <a:ext cx="885122" cy="464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Position 3</a:t>
            </a:r>
          </a:p>
          <a:p>
            <a:pPr algn="r"/>
            <a:r>
              <a:rPr lang="en-US" sz="1200" b="1" dirty="0"/>
              <a:t>damper</a:t>
            </a:r>
            <a:endParaRPr lang="en-SE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28FA48-843C-642A-1197-409051D48AB1}"/>
              </a:ext>
            </a:extLst>
          </p:cNvPr>
          <p:cNvSpPr txBox="1"/>
          <p:nvPr/>
        </p:nvSpPr>
        <p:spPr>
          <a:xfrm>
            <a:off x="9341503" y="4489485"/>
            <a:ext cx="540152" cy="464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LLRF </a:t>
            </a:r>
          </a:p>
          <a:p>
            <a:pPr algn="r"/>
            <a:r>
              <a:rPr lang="en-US" sz="1200" b="1" dirty="0"/>
              <a:t>port</a:t>
            </a:r>
            <a:endParaRPr lang="en-SE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3DC289-FD90-9306-9DB5-5AAA2B8CA5B7}"/>
              </a:ext>
            </a:extLst>
          </p:cNvPr>
          <p:cNvSpPr txBox="1"/>
          <p:nvPr/>
        </p:nvSpPr>
        <p:spPr>
          <a:xfrm>
            <a:off x="7773865" y="3795972"/>
            <a:ext cx="67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Extra coupler port</a:t>
            </a:r>
            <a:endParaRPr lang="en-SE" sz="12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3950BD-0EEF-6643-D25C-61332624E06A}"/>
              </a:ext>
            </a:extLst>
          </p:cNvPr>
          <p:cNvGrpSpPr>
            <a:grpSpLocks noChangeAspect="1"/>
          </p:cNvGrpSpPr>
          <p:nvPr/>
        </p:nvGrpSpPr>
        <p:grpSpPr>
          <a:xfrm>
            <a:off x="8436269" y="241125"/>
            <a:ext cx="2504385" cy="2358286"/>
            <a:chOff x="1056082" y="101600"/>
            <a:chExt cx="3080352" cy="290065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C25AAC-C8A0-0AF3-1B57-712800494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082" y="101600"/>
              <a:ext cx="2095848" cy="29006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3F6E59-310B-50F7-94ED-29118A634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42" y="693382"/>
              <a:ext cx="776951" cy="874887"/>
            </a:xfrm>
            <a:prstGeom prst="rect">
              <a:avLst/>
            </a:prstGeom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38DCF0-F56A-BBCA-29B1-6041E27563F4}"/>
                </a:ext>
              </a:extLst>
            </p:cNvPr>
            <p:cNvSpPr txBox="1"/>
            <p:nvPr/>
          </p:nvSpPr>
          <p:spPr>
            <a:xfrm>
              <a:off x="3331915" y="384282"/>
              <a:ext cx="804519" cy="4164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158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SE" sz="1600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217D95-3364-4CDE-D36B-D5747B09F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2214" y="1998172"/>
              <a:ext cx="776650" cy="86513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072148-F2A4-AEC0-DA17-6CEA226CEE7D}"/>
                </a:ext>
              </a:extLst>
            </p:cNvPr>
            <p:cNvSpPr txBox="1"/>
            <p:nvPr/>
          </p:nvSpPr>
          <p:spPr>
            <a:xfrm>
              <a:off x="3281528" y="1721403"/>
              <a:ext cx="645370" cy="41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-40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SE" sz="16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7F0A5E-CCDB-B8E2-B6C0-32E6AEDE271A}"/>
                </a:ext>
              </a:extLst>
            </p:cNvPr>
            <p:cNvSpPr txBox="1"/>
            <p:nvPr/>
          </p:nvSpPr>
          <p:spPr>
            <a:xfrm>
              <a:off x="2061618" y="899545"/>
              <a:ext cx="440076" cy="41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SE" sz="1600" dirty="0"/>
            </a:p>
          </p:txBody>
        </p:sp>
      </p:grpSp>
      <p:sp>
        <p:nvSpPr>
          <p:cNvPr id="38" name="Smiley Face 37">
            <a:extLst>
              <a:ext uri="{FF2B5EF4-FFF2-40B4-BE49-F238E27FC236}">
                <a16:creationId xmlns:a16="http://schemas.microsoft.com/office/drawing/2014/main" id="{F7FB09CC-6F79-B954-C408-473D625554DB}"/>
              </a:ext>
            </a:extLst>
          </p:cNvPr>
          <p:cNvSpPr/>
          <p:nvPr/>
        </p:nvSpPr>
        <p:spPr>
          <a:xfrm>
            <a:off x="11090852" y="696046"/>
            <a:ext cx="471444" cy="465728"/>
          </a:xfrm>
          <a:prstGeom prst="smileyFace">
            <a:avLst>
              <a:gd name="adj" fmla="val 4653"/>
            </a:avLst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Smiley Face 38">
            <a:extLst>
              <a:ext uri="{FF2B5EF4-FFF2-40B4-BE49-F238E27FC236}">
                <a16:creationId xmlns:a16="http://schemas.microsoft.com/office/drawing/2014/main" id="{E0B4C070-B5EC-3C75-F5C1-2F23297852DF}"/>
              </a:ext>
            </a:extLst>
          </p:cNvPr>
          <p:cNvSpPr/>
          <p:nvPr/>
        </p:nvSpPr>
        <p:spPr>
          <a:xfrm>
            <a:off x="11084113" y="1830015"/>
            <a:ext cx="471444" cy="465728"/>
          </a:xfrm>
          <a:prstGeom prst="smileyFace">
            <a:avLst>
              <a:gd name="adj" fmla="val -465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CB6E9CB8-F70D-41CB-FF0D-703EADFA45A2}"/>
              </a:ext>
            </a:extLst>
          </p:cNvPr>
          <p:cNvSpPr/>
          <p:nvPr/>
        </p:nvSpPr>
        <p:spPr>
          <a:xfrm>
            <a:off x="11343567" y="3995952"/>
            <a:ext cx="857958" cy="278954"/>
          </a:xfrm>
          <a:prstGeom prst="left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D2FDF8DA-94CF-8336-90FF-BDDB432F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Cav. Model: Line Length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9416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428"/>
            <a:ext cx="10515600" cy="923330"/>
          </a:xfrm>
        </p:spPr>
        <p:txBody>
          <a:bodyPr/>
          <a:lstStyle/>
          <a:p>
            <a:r>
              <a:rPr lang="en-GB" dirty="0"/>
              <a:t>Cold RF Measurements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0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C06FCD-9522-C1B2-F39C-D0C7DB5EFAB6}"/>
              </a:ext>
            </a:extLst>
          </p:cNvPr>
          <p:cNvSpPr/>
          <p:nvPr/>
        </p:nvSpPr>
        <p:spPr>
          <a:xfrm rot="17206743">
            <a:off x="3817242" y="2231362"/>
            <a:ext cx="2582294" cy="8061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47827D-D42D-DF4A-26FC-C6ECAF34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827"/>
            <a:ext cx="9085521" cy="1325563"/>
          </a:xfrm>
        </p:spPr>
        <p:txBody>
          <a:bodyPr/>
          <a:lstStyle/>
          <a:p>
            <a:r>
              <a:rPr lang="en-US" dirty="0"/>
              <a:t>Measurement Setup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BE3F1-AE07-5F9D-76E4-4D04E77D059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3D6E4-BD29-429D-141F-9FB5C68787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1B7CF-4F67-36BB-23D2-2D5CFD4CFD16}"/>
              </a:ext>
            </a:extLst>
          </p:cNvPr>
          <p:cNvSpPr/>
          <p:nvPr/>
        </p:nvSpPr>
        <p:spPr>
          <a:xfrm rot="20712058">
            <a:off x="4116921" y="3171729"/>
            <a:ext cx="2191059" cy="898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5322D2A-C0D9-6979-047F-E0293A564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65"/>
          <a:stretch/>
        </p:blipFill>
        <p:spPr bwMode="auto">
          <a:xfrm>
            <a:off x="1323975" y="408888"/>
            <a:ext cx="3042554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0C77F1C-E450-DF74-6484-05B49BEBD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8799" y="3621011"/>
            <a:ext cx="3537322" cy="249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F382B0-B898-8F98-04DD-85597705ADCC}"/>
              </a:ext>
            </a:extLst>
          </p:cNvPr>
          <p:cNvSpPr/>
          <p:nvPr/>
        </p:nvSpPr>
        <p:spPr>
          <a:xfrm>
            <a:off x="1952625" y="6126252"/>
            <a:ext cx="6525142" cy="409575"/>
          </a:xfrm>
          <a:custGeom>
            <a:avLst/>
            <a:gdLst>
              <a:gd name="connsiteX0" fmla="*/ 6515100 w 6525142"/>
              <a:gd name="connsiteY0" fmla="*/ 0 h 409575"/>
              <a:gd name="connsiteX1" fmla="*/ 6515100 w 6525142"/>
              <a:gd name="connsiteY1" fmla="*/ 161925 h 409575"/>
              <a:gd name="connsiteX2" fmla="*/ 6505575 w 6525142"/>
              <a:gd name="connsiteY2" fmla="*/ 190500 h 409575"/>
              <a:gd name="connsiteX3" fmla="*/ 6457950 w 6525142"/>
              <a:gd name="connsiteY3" fmla="*/ 247650 h 409575"/>
              <a:gd name="connsiteX4" fmla="*/ 6429375 w 6525142"/>
              <a:gd name="connsiteY4" fmla="*/ 266700 h 409575"/>
              <a:gd name="connsiteX5" fmla="*/ 6391275 w 6525142"/>
              <a:gd name="connsiteY5" fmla="*/ 295275 h 409575"/>
              <a:gd name="connsiteX6" fmla="*/ 6324600 w 6525142"/>
              <a:gd name="connsiteY6" fmla="*/ 314325 h 409575"/>
              <a:gd name="connsiteX7" fmla="*/ 6296025 w 6525142"/>
              <a:gd name="connsiteY7" fmla="*/ 323850 h 409575"/>
              <a:gd name="connsiteX8" fmla="*/ 6248400 w 6525142"/>
              <a:gd name="connsiteY8" fmla="*/ 342900 h 409575"/>
              <a:gd name="connsiteX9" fmla="*/ 6115050 w 6525142"/>
              <a:gd name="connsiteY9" fmla="*/ 361950 h 409575"/>
              <a:gd name="connsiteX10" fmla="*/ 5838825 w 6525142"/>
              <a:gd name="connsiteY10" fmla="*/ 371475 h 409575"/>
              <a:gd name="connsiteX11" fmla="*/ 5334000 w 6525142"/>
              <a:gd name="connsiteY11" fmla="*/ 361950 h 409575"/>
              <a:gd name="connsiteX12" fmla="*/ 3895725 w 6525142"/>
              <a:gd name="connsiteY12" fmla="*/ 352425 h 409575"/>
              <a:gd name="connsiteX13" fmla="*/ 3829050 w 6525142"/>
              <a:gd name="connsiteY13" fmla="*/ 342900 h 409575"/>
              <a:gd name="connsiteX14" fmla="*/ 3724275 w 6525142"/>
              <a:gd name="connsiteY14" fmla="*/ 333375 h 409575"/>
              <a:gd name="connsiteX15" fmla="*/ 3552825 w 6525142"/>
              <a:gd name="connsiteY15" fmla="*/ 314325 h 409575"/>
              <a:gd name="connsiteX16" fmla="*/ 3505200 w 6525142"/>
              <a:gd name="connsiteY16" fmla="*/ 304800 h 409575"/>
              <a:gd name="connsiteX17" fmla="*/ 3295650 w 6525142"/>
              <a:gd name="connsiteY17" fmla="*/ 285750 h 409575"/>
              <a:gd name="connsiteX18" fmla="*/ 3076575 w 6525142"/>
              <a:gd name="connsiteY18" fmla="*/ 257175 h 409575"/>
              <a:gd name="connsiteX19" fmla="*/ 2409825 w 6525142"/>
              <a:gd name="connsiteY19" fmla="*/ 266700 h 409575"/>
              <a:gd name="connsiteX20" fmla="*/ 2266950 w 6525142"/>
              <a:gd name="connsiteY20" fmla="*/ 276225 h 409575"/>
              <a:gd name="connsiteX21" fmla="*/ 2095500 w 6525142"/>
              <a:gd name="connsiteY21" fmla="*/ 285750 h 409575"/>
              <a:gd name="connsiteX22" fmla="*/ 1885950 w 6525142"/>
              <a:gd name="connsiteY22" fmla="*/ 304800 h 409575"/>
              <a:gd name="connsiteX23" fmla="*/ 1781175 w 6525142"/>
              <a:gd name="connsiteY23" fmla="*/ 314325 h 409575"/>
              <a:gd name="connsiteX24" fmla="*/ 1647825 w 6525142"/>
              <a:gd name="connsiteY24" fmla="*/ 323850 h 409575"/>
              <a:gd name="connsiteX25" fmla="*/ 1543050 w 6525142"/>
              <a:gd name="connsiteY25" fmla="*/ 333375 h 409575"/>
              <a:gd name="connsiteX26" fmla="*/ 1038225 w 6525142"/>
              <a:gd name="connsiteY26" fmla="*/ 352425 h 409575"/>
              <a:gd name="connsiteX27" fmla="*/ 923925 w 6525142"/>
              <a:gd name="connsiteY27" fmla="*/ 361950 h 409575"/>
              <a:gd name="connsiteX28" fmla="*/ 885825 w 6525142"/>
              <a:gd name="connsiteY28" fmla="*/ 371475 h 409575"/>
              <a:gd name="connsiteX29" fmla="*/ 714375 w 6525142"/>
              <a:gd name="connsiteY29" fmla="*/ 381000 h 409575"/>
              <a:gd name="connsiteX30" fmla="*/ 533400 w 6525142"/>
              <a:gd name="connsiteY30" fmla="*/ 400050 h 409575"/>
              <a:gd name="connsiteX31" fmla="*/ 304800 w 6525142"/>
              <a:gd name="connsiteY31" fmla="*/ 409575 h 409575"/>
              <a:gd name="connsiteX32" fmla="*/ 180975 w 6525142"/>
              <a:gd name="connsiteY32" fmla="*/ 390525 h 409575"/>
              <a:gd name="connsiteX33" fmla="*/ 123825 w 6525142"/>
              <a:gd name="connsiteY33" fmla="*/ 352425 h 409575"/>
              <a:gd name="connsiteX34" fmla="*/ 85725 w 6525142"/>
              <a:gd name="connsiteY34" fmla="*/ 295275 h 409575"/>
              <a:gd name="connsiteX35" fmla="*/ 66675 w 6525142"/>
              <a:gd name="connsiteY35" fmla="*/ 266700 h 409575"/>
              <a:gd name="connsiteX36" fmla="*/ 38100 w 6525142"/>
              <a:gd name="connsiteY36" fmla="*/ 238125 h 409575"/>
              <a:gd name="connsiteX37" fmla="*/ 28575 w 6525142"/>
              <a:gd name="connsiteY37" fmla="*/ 209550 h 409575"/>
              <a:gd name="connsiteX38" fmla="*/ 0 w 6525142"/>
              <a:gd name="connsiteY38" fmla="*/ 1905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525142" h="409575">
                <a:moveTo>
                  <a:pt x="6515100" y="0"/>
                </a:moveTo>
                <a:cubicBezTo>
                  <a:pt x="6526993" y="83248"/>
                  <a:pt x="6529908" y="65676"/>
                  <a:pt x="6515100" y="161925"/>
                </a:cubicBezTo>
                <a:cubicBezTo>
                  <a:pt x="6513573" y="171848"/>
                  <a:pt x="6510065" y="181520"/>
                  <a:pt x="6505575" y="190500"/>
                </a:cubicBezTo>
                <a:cubicBezTo>
                  <a:pt x="6494871" y="211907"/>
                  <a:pt x="6476006" y="232603"/>
                  <a:pt x="6457950" y="247650"/>
                </a:cubicBezTo>
                <a:cubicBezTo>
                  <a:pt x="6449156" y="254979"/>
                  <a:pt x="6438690" y="260046"/>
                  <a:pt x="6429375" y="266700"/>
                </a:cubicBezTo>
                <a:cubicBezTo>
                  <a:pt x="6416457" y="275927"/>
                  <a:pt x="6405058" y="287399"/>
                  <a:pt x="6391275" y="295275"/>
                </a:cubicBezTo>
                <a:cubicBezTo>
                  <a:pt x="6379856" y="301800"/>
                  <a:pt x="6333879" y="311674"/>
                  <a:pt x="6324600" y="314325"/>
                </a:cubicBezTo>
                <a:cubicBezTo>
                  <a:pt x="6314946" y="317083"/>
                  <a:pt x="6305426" y="320325"/>
                  <a:pt x="6296025" y="323850"/>
                </a:cubicBezTo>
                <a:cubicBezTo>
                  <a:pt x="6280016" y="329853"/>
                  <a:pt x="6264895" y="338401"/>
                  <a:pt x="6248400" y="342900"/>
                </a:cubicBezTo>
                <a:cubicBezTo>
                  <a:pt x="6229309" y="348107"/>
                  <a:pt x="6126503" y="361331"/>
                  <a:pt x="6115050" y="361950"/>
                </a:cubicBezTo>
                <a:cubicBezTo>
                  <a:pt x="6023055" y="366923"/>
                  <a:pt x="5930900" y="368300"/>
                  <a:pt x="5838825" y="371475"/>
                </a:cubicBezTo>
                <a:lnTo>
                  <a:pt x="5334000" y="361950"/>
                </a:lnTo>
                <a:lnTo>
                  <a:pt x="3895725" y="352425"/>
                </a:lnTo>
                <a:cubicBezTo>
                  <a:pt x="3873276" y="352141"/>
                  <a:pt x="3851363" y="345379"/>
                  <a:pt x="3829050" y="342900"/>
                </a:cubicBezTo>
                <a:cubicBezTo>
                  <a:pt x="3794195" y="339027"/>
                  <a:pt x="3759104" y="337473"/>
                  <a:pt x="3724275" y="333375"/>
                </a:cubicBezTo>
                <a:cubicBezTo>
                  <a:pt x="3493896" y="306272"/>
                  <a:pt x="3954644" y="347810"/>
                  <a:pt x="3552825" y="314325"/>
                </a:cubicBezTo>
                <a:cubicBezTo>
                  <a:pt x="3536950" y="311150"/>
                  <a:pt x="3521278" y="306692"/>
                  <a:pt x="3505200" y="304800"/>
                </a:cubicBezTo>
                <a:cubicBezTo>
                  <a:pt x="3431751" y="296159"/>
                  <a:pt x="3368310" y="296130"/>
                  <a:pt x="3295650" y="285750"/>
                </a:cubicBezTo>
                <a:cubicBezTo>
                  <a:pt x="3060059" y="252094"/>
                  <a:pt x="3326630" y="278013"/>
                  <a:pt x="3076575" y="257175"/>
                </a:cubicBezTo>
                <a:lnTo>
                  <a:pt x="2409825" y="266700"/>
                </a:lnTo>
                <a:cubicBezTo>
                  <a:pt x="2362107" y="267823"/>
                  <a:pt x="2314593" y="273338"/>
                  <a:pt x="2266950" y="276225"/>
                </a:cubicBezTo>
                <a:lnTo>
                  <a:pt x="2095500" y="285750"/>
                </a:lnTo>
                <a:cubicBezTo>
                  <a:pt x="2025558" y="290996"/>
                  <a:pt x="1955800" y="298450"/>
                  <a:pt x="1885950" y="304800"/>
                </a:cubicBezTo>
                <a:lnTo>
                  <a:pt x="1781175" y="314325"/>
                </a:lnTo>
                <a:lnTo>
                  <a:pt x="1647825" y="323850"/>
                </a:lnTo>
                <a:cubicBezTo>
                  <a:pt x="1612868" y="326647"/>
                  <a:pt x="1578065" y="331430"/>
                  <a:pt x="1543050" y="333375"/>
                </a:cubicBezTo>
                <a:cubicBezTo>
                  <a:pt x="1472416" y="337299"/>
                  <a:pt x="1097218" y="350318"/>
                  <a:pt x="1038225" y="352425"/>
                </a:cubicBezTo>
                <a:cubicBezTo>
                  <a:pt x="1000125" y="355600"/>
                  <a:pt x="961862" y="357208"/>
                  <a:pt x="923925" y="361950"/>
                </a:cubicBezTo>
                <a:cubicBezTo>
                  <a:pt x="910935" y="363574"/>
                  <a:pt x="898862" y="370290"/>
                  <a:pt x="885825" y="371475"/>
                </a:cubicBezTo>
                <a:cubicBezTo>
                  <a:pt x="828822" y="376657"/>
                  <a:pt x="771525" y="377825"/>
                  <a:pt x="714375" y="381000"/>
                </a:cubicBezTo>
                <a:cubicBezTo>
                  <a:pt x="633280" y="401274"/>
                  <a:pt x="677264" y="392672"/>
                  <a:pt x="533400" y="400050"/>
                </a:cubicBezTo>
                <a:lnTo>
                  <a:pt x="304800" y="409575"/>
                </a:lnTo>
                <a:cubicBezTo>
                  <a:pt x="301355" y="409144"/>
                  <a:pt x="197526" y="398048"/>
                  <a:pt x="180975" y="390525"/>
                </a:cubicBezTo>
                <a:cubicBezTo>
                  <a:pt x="160132" y="381051"/>
                  <a:pt x="123825" y="352425"/>
                  <a:pt x="123825" y="352425"/>
                </a:cubicBezTo>
                <a:lnTo>
                  <a:pt x="85725" y="295275"/>
                </a:lnTo>
                <a:cubicBezTo>
                  <a:pt x="79375" y="285750"/>
                  <a:pt x="74770" y="274795"/>
                  <a:pt x="66675" y="266700"/>
                </a:cubicBezTo>
                <a:lnTo>
                  <a:pt x="38100" y="238125"/>
                </a:lnTo>
                <a:cubicBezTo>
                  <a:pt x="34925" y="228600"/>
                  <a:pt x="34847" y="217390"/>
                  <a:pt x="28575" y="209550"/>
                </a:cubicBezTo>
                <a:cubicBezTo>
                  <a:pt x="21424" y="200611"/>
                  <a:pt x="0" y="190500"/>
                  <a:pt x="0" y="1905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FBFB37C-E3D1-FF5C-6D96-DEDD9278C453}"/>
              </a:ext>
            </a:extLst>
          </p:cNvPr>
          <p:cNvSpPr/>
          <p:nvPr/>
        </p:nvSpPr>
        <p:spPr>
          <a:xfrm>
            <a:off x="4351730" y="4478502"/>
            <a:ext cx="2325295" cy="1835441"/>
          </a:xfrm>
          <a:custGeom>
            <a:avLst/>
            <a:gdLst>
              <a:gd name="connsiteX0" fmla="*/ 2325295 w 2325295"/>
              <a:gd name="connsiteY0" fmla="*/ 1638225 h 1835441"/>
              <a:gd name="connsiteX1" fmla="*/ 2020495 w 2325295"/>
              <a:gd name="connsiteY1" fmla="*/ 1828725 h 1835441"/>
              <a:gd name="connsiteX2" fmla="*/ 953695 w 2325295"/>
              <a:gd name="connsiteY2" fmla="*/ 1647750 h 1835441"/>
              <a:gd name="connsiteX3" fmla="*/ 296470 w 2325295"/>
              <a:gd name="connsiteY3" fmla="*/ 399975 h 1835441"/>
              <a:gd name="connsiteX4" fmla="*/ 153595 w 2325295"/>
              <a:gd name="connsiteY4" fmla="*/ 76125 h 1835441"/>
              <a:gd name="connsiteX5" fmla="*/ 1195 w 2325295"/>
              <a:gd name="connsiteY5" fmla="*/ 9450 h 183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295" h="1835441">
                <a:moveTo>
                  <a:pt x="2325295" y="1638225"/>
                </a:moveTo>
                <a:cubicBezTo>
                  <a:pt x="2287195" y="1732681"/>
                  <a:pt x="2249095" y="1827138"/>
                  <a:pt x="2020495" y="1828725"/>
                </a:cubicBezTo>
                <a:cubicBezTo>
                  <a:pt x="1791895" y="1830312"/>
                  <a:pt x="1241032" y="1885875"/>
                  <a:pt x="953695" y="1647750"/>
                </a:cubicBezTo>
                <a:cubicBezTo>
                  <a:pt x="666357" y="1409625"/>
                  <a:pt x="429820" y="661912"/>
                  <a:pt x="296470" y="399975"/>
                </a:cubicBezTo>
                <a:cubicBezTo>
                  <a:pt x="163120" y="138037"/>
                  <a:pt x="202807" y="141212"/>
                  <a:pt x="153595" y="76125"/>
                </a:cubicBezTo>
                <a:cubicBezTo>
                  <a:pt x="104383" y="11038"/>
                  <a:pt x="-13092" y="-15950"/>
                  <a:pt x="1195" y="945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248DA-C58A-B927-EFAA-86C27DBB1096}"/>
              </a:ext>
            </a:extLst>
          </p:cNvPr>
          <p:cNvSpPr txBox="1"/>
          <p:nvPr/>
        </p:nvSpPr>
        <p:spPr>
          <a:xfrm>
            <a:off x="4495080" y="4285775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Beam port </a:t>
            </a:r>
          </a:p>
          <a:p>
            <a:pPr algn="ctr"/>
            <a:r>
              <a:rPr lang="en-US" dirty="0"/>
              <a:t>antenna</a:t>
            </a:r>
            <a:endParaRPr lang="en-S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F5C22-C2CB-FA21-4EA2-0D4AD7092A3B}"/>
              </a:ext>
            </a:extLst>
          </p:cNvPr>
          <p:cNvSpPr txBox="1"/>
          <p:nvPr/>
        </p:nvSpPr>
        <p:spPr>
          <a:xfrm>
            <a:off x="2208462" y="4932106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LLRF pick-up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loop</a:t>
            </a:r>
            <a:endParaRPr lang="en-SE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3C0A75-D512-1BED-D235-4621CE395DCB}"/>
              </a:ext>
            </a:extLst>
          </p:cNvPr>
          <p:cNvSpPr txBox="1"/>
          <p:nvPr/>
        </p:nvSpPr>
        <p:spPr>
          <a:xfrm rot="17610176">
            <a:off x="2562453" y="2423487"/>
            <a:ext cx="15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Pos. 2 Damper</a:t>
            </a:r>
            <a:endParaRPr lang="en-SE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5C83A-304B-11A3-30A1-F01E69833C73}"/>
              </a:ext>
            </a:extLst>
          </p:cNvPr>
          <p:cNvSpPr txBox="1"/>
          <p:nvPr/>
        </p:nvSpPr>
        <p:spPr>
          <a:xfrm rot="20325502">
            <a:off x="1239642" y="4781515"/>
            <a:ext cx="952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Pos. 1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Damper</a:t>
            </a:r>
            <a:endParaRPr lang="en-SE" b="1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FD9B28-395D-7193-309B-3378F2D5836A}"/>
              </a:ext>
            </a:extLst>
          </p:cNvPr>
          <p:cNvSpPr/>
          <p:nvPr/>
        </p:nvSpPr>
        <p:spPr>
          <a:xfrm rot="20799506">
            <a:off x="6134787" y="2883883"/>
            <a:ext cx="293349" cy="8943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4656BB-F697-FA38-77A9-8B6DDB66F5FD}"/>
              </a:ext>
            </a:extLst>
          </p:cNvPr>
          <p:cNvSpPr/>
          <p:nvPr/>
        </p:nvSpPr>
        <p:spPr>
          <a:xfrm rot="17466328">
            <a:off x="5335924" y="992638"/>
            <a:ext cx="293349" cy="8020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91DBBF-C649-4CE2-0AF6-1193F9B880C6}"/>
              </a:ext>
            </a:extLst>
          </p:cNvPr>
          <p:cNvSpPr/>
          <p:nvPr/>
        </p:nvSpPr>
        <p:spPr>
          <a:xfrm rot="15051469">
            <a:off x="4805531" y="2802944"/>
            <a:ext cx="253532" cy="837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16DF0EE-A0F9-3B86-8415-F1E775F74BEC}"/>
              </a:ext>
            </a:extLst>
          </p:cNvPr>
          <p:cNvSpPr/>
          <p:nvPr/>
        </p:nvSpPr>
        <p:spPr>
          <a:xfrm rot="20799506">
            <a:off x="6325870" y="3167067"/>
            <a:ext cx="142272" cy="2600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5B9427-309F-254D-FB3E-C38280981146}"/>
              </a:ext>
            </a:extLst>
          </p:cNvPr>
          <p:cNvSpPr/>
          <p:nvPr/>
        </p:nvSpPr>
        <p:spPr>
          <a:xfrm>
            <a:off x="6409969" y="3020967"/>
            <a:ext cx="1495781" cy="268542"/>
          </a:xfrm>
          <a:custGeom>
            <a:avLst/>
            <a:gdLst>
              <a:gd name="connsiteX0" fmla="*/ 1495781 w 1495781"/>
              <a:gd name="connsiteY0" fmla="*/ 57285 h 268542"/>
              <a:gd name="connsiteX1" fmla="*/ 1276706 w 1495781"/>
              <a:gd name="connsiteY1" fmla="*/ 266835 h 268542"/>
              <a:gd name="connsiteX2" fmla="*/ 933806 w 1495781"/>
              <a:gd name="connsiteY2" fmla="*/ 162060 h 268542"/>
              <a:gd name="connsiteX3" fmla="*/ 438506 w 1495781"/>
              <a:gd name="connsiteY3" fmla="*/ 135 h 268542"/>
              <a:gd name="connsiteX4" fmla="*/ 209906 w 1495781"/>
              <a:gd name="connsiteY4" fmla="*/ 190635 h 268542"/>
              <a:gd name="connsiteX5" fmla="*/ 19406 w 1495781"/>
              <a:gd name="connsiteY5" fmla="*/ 247785 h 2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5781" h="268542">
                <a:moveTo>
                  <a:pt x="1495781" y="57285"/>
                </a:moveTo>
                <a:cubicBezTo>
                  <a:pt x="1433074" y="153329"/>
                  <a:pt x="1370368" y="249373"/>
                  <a:pt x="1276706" y="266835"/>
                </a:cubicBezTo>
                <a:cubicBezTo>
                  <a:pt x="1183044" y="284297"/>
                  <a:pt x="933806" y="162060"/>
                  <a:pt x="933806" y="162060"/>
                </a:cubicBezTo>
                <a:cubicBezTo>
                  <a:pt x="794106" y="117610"/>
                  <a:pt x="559156" y="-4627"/>
                  <a:pt x="438506" y="135"/>
                </a:cubicBezTo>
                <a:cubicBezTo>
                  <a:pt x="317856" y="4897"/>
                  <a:pt x="279756" y="149360"/>
                  <a:pt x="209906" y="190635"/>
                </a:cubicBezTo>
                <a:cubicBezTo>
                  <a:pt x="140056" y="231910"/>
                  <a:pt x="-63144" y="285885"/>
                  <a:pt x="19406" y="247785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AAA5DC-33BC-BB56-D90E-F62C43A9E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78"/>
          <a:stretch/>
        </p:blipFill>
        <p:spPr bwMode="auto">
          <a:xfrm rot="5400000">
            <a:off x="7388581" y="1717401"/>
            <a:ext cx="1792415" cy="13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6A2A5-1A5A-C575-9AAB-E7C0050C236B}"/>
              </a:ext>
            </a:extLst>
          </p:cNvPr>
          <p:cNvSpPr txBox="1"/>
          <p:nvPr/>
        </p:nvSpPr>
        <p:spPr>
          <a:xfrm>
            <a:off x="7608888" y="1024336"/>
            <a:ext cx="139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Phase shifter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004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4CFC-2B6D-4522-D95C-3743B640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481930" cy="1325563"/>
          </a:xfrm>
        </p:spPr>
        <p:txBody>
          <a:bodyPr/>
          <a:lstStyle/>
          <a:p>
            <a:r>
              <a:rPr lang="en-US" dirty="0"/>
              <a:t>Phase Shifter (PS) Sweep: L0 to L4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E479-BB19-574D-14EB-026FFB21D07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0465F-D87D-E353-F823-74104D1600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242C3-822F-D7B7-99BA-2125C8DF3AA5}"/>
              </a:ext>
            </a:extLst>
          </p:cNvPr>
          <p:cNvSpPr/>
          <p:nvPr/>
        </p:nvSpPr>
        <p:spPr>
          <a:xfrm rot="16200000">
            <a:off x="-744623" y="2024725"/>
            <a:ext cx="2266947" cy="46857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Simulation (eq. 25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endParaRPr lang="en-SE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C3C2F8-49DC-539E-C1D8-60D3433CF7D7}"/>
              </a:ext>
            </a:extLst>
          </p:cNvPr>
          <p:cNvSpPr/>
          <p:nvPr/>
        </p:nvSpPr>
        <p:spPr>
          <a:xfrm rot="16200000">
            <a:off x="-728933" y="4481792"/>
            <a:ext cx="2296648" cy="52965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Measurement (45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r>
              <a:rPr lang="en-US" dirty="0"/>
              <a:t> </a:t>
            </a:r>
            <a:endParaRPr lang="en-S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11C5E7-FBC4-6DBC-F17E-B655DD92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407797"/>
            <a:ext cx="10620375" cy="2590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6B079D-CEA7-7FC7-06A1-5346DF1C4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39"/>
          <a:stretch/>
        </p:blipFill>
        <p:spPr>
          <a:xfrm>
            <a:off x="717478" y="993552"/>
            <a:ext cx="10874447" cy="24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E479-BB19-574D-14EB-026FFB21D07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0465F-D87D-E353-F823-74104D1600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0FB6D-336C-24E8-4A1B-6D948073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4" y="3429000"/>
            <a:ext cx="10699256" cy="2609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B0F4FC-ABB5-F0DD-8E34-ABB85ABC52F1}"/>
              </a:ext>
            </a:extLst>
          </p:cNvPr>
          <p:cNvSpPr/>
          <p:nvPr/>
        </p:nvSpPr>
        <p:spPr>
          <a:xfrm rot="16200000">
            <a:off x="-744623" y="2024725"/>
            <a:ext cx="2266947" cy="46857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Simulation (eq. 25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endParaRPr lang="en-SE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E4755B-95BC-4D01-C277-ECC8EB21A530}"/>
              </a:ext>
            </a:extLst>
          </p:cNvPr>
          <p:cNvSpPr/>
          <p:nvPr/>
        </p:nvSpPr>
        <p:spPr>
          <a:xfrm rot="16200000">
            <a:off x="-728933" y="4481792"/>
            <a:ext cx="2296648" cy="52965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Measurement (45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BB5B22-6A9E-C093-AEA9-87B315AEEA80}"/>
              </a:ext>
            </a:extLst>
          </p:cNvPr>
          <p:cNvSpPr txBox="1">
            <a:spLocks/>
          </p:cNvSpPr>
          <p:nvPr/>
        </p:nvSpPr>
        <p:spPr>
          <a:xfrm>
            <a:off x="838200" y="-15875"/>
            <a:ext cx="104819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Phase Shifter (PS) Sweep: L7 to L12</a:t>
            </a:r>
            <a:endParaRPr lang="en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C33C5C-2FC3-5D3F-D806-E62418DF65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0"/>
          <a:stretch/>
        </p:blipFill>
        <p:spPr>
          <a:xfrm>
            <a:off x="670765" y="936583"/>
            <a:ext cx="10987835" cy="24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C177-8FF2-FAB4-A005-1578E9B6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13B8B-0636-2958-0800-E58E4F0DA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870" y="1497106"/>
            <a:ext cx="10448260" cy="4301747"/>
          </a:xfrm>
        </p:spPr>
        <p:txBody>
          <a:bodyPr>
            <a:normAutofit/>
          </a:bodyPr>
          <a:lstStyle/>
          <a:p>
            <a:r>
              <a:rPr lang="en-GB" dirty="0"/>
              <a:t>Introduction</a:t>
            </a:r>
          </a:p>
          <a:p>
            <a:pPr lvl="1"/>
            <a:r>
              <a:rPr lang="en-GB" dirty="0"/>
              <a:t>Motivations</a:t>
            </a:r>
          </a:p>
          <a:p>
            <a:pPr lvl="1"/>
            <a:r>
              <a:rPr lang="en-GB" dirty="0"/>
              <a:t>HOM Damper Guidelines</a:t>
            </a:r>
          </a:p>
          <a:p>
            <a:r>
              <a:rPr lang="en-GB" dirty="0"/>
              <a:t>HOM Dampers EM Design</a:t>
            </a:r>
          </a:p>
          <a:p>
            <a:pPr lvl="1"/>
            <a:r>
              <a:rPr lang="en-GB" dirty="0"/>
              <a:t>HOMs</a:t>
            </a:r>
          </a:p>
          <a:p>
            <a:pPr lvl="1"/>
            <a:r>
              <a:rPr lang="en-GB" dirty="0"/>
              <a:t>All-but-L7 HOM Dampers</a:t>
            </a:r>
          </a:p>
          <a:p>
            <a:pPr lvl="1"/>
            <a:r>
              <a:rPr lang="en-GB" dirty="0"/>
              <a:t>Simulation Studies </a:t>
            </a:r>
          </a:p>
          <a:p>
            <a:r>
              <a:rPr lang="en-GB" dirty="0"/>
              <a:t>Cold RF Measurements</a:t>
            </a:r>
          </a:p>
          <a:p>
            <a:r>
              <a:rPr lang="en-GB" dirty="0"/>
              <a:t>Final Remarks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23BE9-8084-ED77-C34F-65D6FBF02D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1511E-6CB2-D4B9-B1A5-1C84F5D6535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8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057D-77CF-6508-5015-2EA9190F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9085521" cy="1325563"/>
          </a:xfrm>
        </p:spPr>
        <p:txBody>
          <a:bodyPr/>
          <a:lstStyle/>
          <a:p>
            <a:r>
              <a:rPr lang="en-US" dirty="0"/>
              <a:t>Without vs. With HOM Dampers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7C01-A619-7051-F665-B8CE9745E6E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C46EE-6136-790D-BFA8-2F2D92197A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530BE-BFFB-EB9E-4A29-8A6AA099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7" y="977623"/>
            <a:ext cx="9839325" cy="5713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6AD81C-C081-1904-DD1C-45D6779A5FA5}"/>
              </a:ext>
            </a:extLst>
          </p:cNvPr>
          <p:cNvSpPr txBox="1"/>
          <p:nvPr/>
        </p:nvSpPr>
        <p:spPr>
          <a:xfrm>
            <a:off x="2924175" y="166687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L0</a:t>
            </a:r>
            <a:endParaRPr lang="en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42599-9EE6-14BC-194B-5D11600B68A2}"/>
              </a:ext>
            </a:extLst>
          </p:cNvPr>
          <p:cNvSpPr txBox="1"/>
          <p:nvPr/>
        </p:nvSpPr>
        <p:spPr>
          <a:xfrm>
            <a:off x="4038600" y="133826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</a:t>
            </a:r>
            <a:endParaRPr lang="en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CB158-BF86-0BC0-D5E0-7E01BBACC6B5}"/>
              </a:ext>
            </a:extLst>
          </p:cNvPr>
          <p:cNvSpPr txBox="1"/>
          <p:nvPr/>
        </p:nvSpPr>
        <p:spPr>
          <a:xfrm>
            <a:off x="4981491" y="126682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</a:t>
            </a:r>
            <a:endParaRPr lang="en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612EF-83C2-6378-0A41-8F7B0659D2A0}"/>
              </a:ext>
            </a:extLst>
          </p:cNvPr>
          <p:cNvSpPr txBox="1"/>
          <p:nvPr/>
        </p:nvSpPr>
        <p:spPr>
          <a:xfrm>
            <a:off x="5632674" y="131445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L4</a:t>
            </a:r>
            <a:endParaRPr lang="en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A0543-AB61-8B14-50D4-1073D1A41CDE}"/>
              </a:ext>
            </a:extLst>
          </p:cNvPr>
          <p:cNvSpPr txBox="1"/>
          <p:nvPr/>
        </p:nvSpPr>
        <p:spPr>
          <a:xfrm>
            <a:off x="6309981" y="121840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L7</a:t>
            </a:r>
            <a:endParaRPr lang="en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F3D44-92C0-7B15-F154-065322688933}"/>
              </a:ext>
            </a:extLst>
          </p:cNvPr>
          <p:cNvSpPr txBox="1"/>
          <p:nvPr/>
        </p:nvSpPr>
        <p:spPr>
          <a:xfrm>
            <a:off x="6977487" y="133826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L8</a:t>
            </a:r>
            <a:endParaRPr lang="en-S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369E67-C761-05BB-54CA-A0D17004D3FA}"/>
              </a:ext>
            </a:extLst>
          </p:cNvPr>
          <p:cNvSpPr txBox="1"/>
          <p:nvPr/>
        </p:nvSpPr>
        <p:spPr>
          <a:xfrm>
            <a:off x="7696521" y="1218408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L10</a:t>
            </a:r>
            <a:endParaRPr lang="en-S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1C293-1F57-B7CB-B9EE-F5917EE05F54}"/>
              </a:ext>
            </a:extLst>
          </p:cNvPr>
          <p:cNvSpPr txBox="1"/>
          <p:nvPr/>
        </p:nvSpPr>
        <p:spPr>
          <a:xfrm>
            <a:off x="8245504" y="1344853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L12</a:t>
            </a:r>
            <a:endParaRPr lang="en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D64E4C-148E-F084-DBFC-58352723E2DF}"/>
              </a:ext>
            </a:extLst>
          </p:cNvPr>
          <p:cNvSpPr/>
          <p:nvPr/>
        </p:nvSpPr>
        <p:spPr>
          <a:xfrm>
            <a:off x="5670193" y="906443"/>
            <a:ext cx="399468" cy="479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TL</a:t>
            </a:r>
            <a:endParaRPr lang="en-SE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81AC67-343B-F043-CEA7-51637A9DAE9C}"/>
              </a:ext>
            </a:extLst>
          </p:cNvPr>
          <p:cNvSpPr/>
          <p:nvPr/>
        </p:nvSpPr>
        <p:spPr>
          <a:xfrm>
            <a:off x="5670193" y="2697898"/>
            <a:ext cx="987790" cy="479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- Circ. TL</a:t>
            </a:r>
            <a:endParaRPr lang="en-SE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69681-9196-C474-02E3-4908E481C812}"/>
              </a:ext>
            </a:extLst>
          </p:cNvPr>
          <p:cNvSpPr/>
          <p:nvPr/>
        </p:nvSpPr>
        <p:spPr>
          <a:xfrm>
            <a:off x="5926254" y="4513664"/>
            <a:ext cx="399468" cy="479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TL</a:t>
            </a:r>
            <a:endParaRPr lang="en-SE" b="1" dirty="0"/>
          </a:p>
        </p:txBody>
      </p:sp>
    </p:spTree>
    <p:extLst>
      <p:ext uri="{BB962C8B-B14F-4D97-AF65-F5344CB8AC3E}">
        <p14:creationId xmlns:p14="http://schemas.microsoft.com/office/powerpoint/2010/main" val="12714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5BBF-1E2A-6541-7389-E1314BC9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Measurements: Other Studies Performed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414F-F431-271E-3F9A-97B50A3693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Parked vs Tuned (99.63 MHz and 99.93 MHz)</a:t>
            </a:r>
          </a:p>
          <a:p>
            <a:r>
              <a:rPr lang="en-US" dirty="0"/>
              <a:t>Temperature (25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dirty="0"/>
              <a:t>and 45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°C</a:t>
            </a:r>
            <a:r>
              <a:rPr lang="en-US" dirty="0"/>
              <a:t>)</a:t>
            </a:r>
          </a:p>
          <a:p>
            <a:r>
              <a:rPr lang="en-US" dirty="0"/>
              <a:t>U-piece</a:t>
            </a:r>
          </a:p>
          <a:p>
            <a:pPr lvl="1"/>
            <a:r>
              <a:rPr lang="en-US" dirty="0"/>
              <a:t>5-12 cm </a:t>
            </a:r>
          </a:p>
          <a:p>
            <a:pPr marL="457200" lvl="1" indent="0">
              <a:buNone/>
            </a:pPr>
            <a:r>
              <a:rPr lang="en-US" dirty="0"/>
              <a:t>elongation</a:t>
            </a:r>
          </a:p>
          <a:p>
            <a:r>
              <a:rPr lang="en-US" dirty="0"/>
              <a:t>Transmission line</a:t>
            </a:r>
          </a:p>
          <a:p>
            <a:pPr marL="0" indent="0">
              <a:buNone/>
            </a:pPr>
            <a:r>
              <a:rPr lang="en-US" dirty="0"/>
              <a:t>  with circulator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9486B-0F5B-F57F-DBA6-3AF6D88F8A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07F99-EA48-772F-1BA8-5D0B6812C6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99E2B5-6D9E-5214-90D0-F3D5FC1B4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6719" y="1712498"/>
            <a:ext cx="3713306" cy="43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021F602-E7D5-5D8C-8537-3611D936D2A0}"/>
              </a:ext>
            </a:extLst>
          </p:cNvPr>
          <p:cNvSpPr/>
          <p:nvPr/>
        </p:nvSpPr>
        <p:spPr>
          <a:xfrm rot="18648007">
            <a:off x="10195081" y="4823063"/>
            <a:ext cx="1164156" cy="278954"/>
          </a:xfrm>
          <a:prstGeom prst="leftRightArrow">
            <a:avLst/>
          </a:prstGeom>
          <a:solidFill>
            <a:srgbClr val="FF00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0E69062C-AC93-1DC5-B165-BC2490CD1AE9}"/>
              </a:ext>
            </a:extLst>
          </p:cNvPr>
          <p:cNvSpPr/>
          <p:nvPr/>
        </p:nvSpPr>
        <p:spPr>
          <a:xfrm rot="20000922">
            <a:off x="8189085" y="3434417"/>
            <a:ext cx="505952" cy="278954"/>
          </a:xfrm>
          <a:prstGeom prst="leftRightArrow">
            <a:avLst/>
          </a:prstGeom>
          <a:solidFill>
            <a:srgbClr val="FF00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5AC413-3059-8AD3-9E28-1FD62AB80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1798" y="3038475"/>
            <a:ext cx="3999831" cy="29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F993A-85FC-034D-E918-F2FC06019A49}"/>
              </a:ext>
            </a:extLst>
          </p:cNvPr>
          <p:cNvSpPr txBox="1"/>
          <p:nvPr/>
        </p:nvSpPr>
        <p:spPr>
          <a:xfrm>
            <a:off x="6849503" y="5591191"/>
            <a:ext cx="816377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Tunnel</a:t>
            </a:r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31287-C395-73A9-315F-93EED7E010C5}"/>
              </a:ext>
            </a:extLst>
          </p:cNvPr>
          <p:cNvSpPr txBox="1"/>
          <p:nvPr/>
        </p:nvSpPr>
        <p:spPr>
          <a:xfrm>
            <a:off x="10768335" y="5600290"/>
            <a:ext cx="798617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RF Lab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4040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428"/>
            <a:ext cx="10515600" cy="923330"/>
          </a:xfrm>
        </p:spPr>
        <p:txBody>
          <a:bodyPr/>
          <a:lstStyle/>
          <a:p>
            <a:r>
              <a:rPr lang="en-GB" dirty="0"/>
              <a:t>Conclusion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6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AB2A-C9B5-81E5-42D5-8D9EC96C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Remarks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1CD8-5214-2025-BAEB-54AB962E0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901" y="1443318"/>
            <a:ext cx="11325224" cy="463363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have designed and built probe-type HOM dampers for the MAX IV 100 MHz cavities</a:t>
            </a:r>
          </a:p>
          <a:p>
            <a:pPr lvl="1"/>
            <a:r>
              <a:rPr lang="en-US" sz="2000" dirty="0"/>
              <a:t>They can damp the HOMs by large factors (10-200)</a:t>
            </a:r>
          </a:p>
          <a:p>
            <a:pPr lvl="1"/>
            <a:r>
              <a:rPr lang="en-US" sz="2000" dirty="0"/>
              <a:t>One mode, L7, is left unaffected so it can be dealt with by temperature tuning</a:t>
            </a:r>
          </a:p>
          <a:p>
            <a:pPr lvl="1"/>
            <a:r>
              <a:rPr lang="en-US" sz="2000" dirty="0"/>
              <a:t>The effect of the transmission line connected to the cavity is very important to define the damper performance</a:t>
            </a:r>
          </a:p>
          <a:p>
            <a:r>
              <a:rPr lang="en-US" sz="2400" dirty="0"/>
              <a:t>The prototypes will begin RF conditioning next week</a:t>
            </a:r>
          </a:p>
          <a:p>
            <a:r>
              <a:rPr lang="en-US" sz="2400" dirty="0"/>
              <a:t>The cavity with the HOM dampers is scheduled to be installed during the winter shutdown</a:t>
            </a:r>
          </a:p>
          <a:p>
            <a:pPr lvl="1"/>
            <a:r>
              <a:rPr lang="en-US" sz="2000" dirty="0"/>
              <a:t>U-piece dimension tested on site</a:t>
            </a:r>
          </a:p>
          <a:p>
            <a:r>
              <a:rPr lang="en-US" sz="2400" dirty="0"/>
              <a:t>Limitations in the ‘with vs. without’ HOM dampers comparison</a:t>
            </a:r>
          </a:p>
          <a:p>
            <a:pPr lvl="1"/>
            <a:r>
              <a:rPr lang="en-US" sz="2000" dirty="0"/>
              <a:t>R/Q of some modes change considerably</a:t>
            </a:r>
          </a:p>
          <a:p>
            <a:pPr lvl="1"/>
            <a:r>
              <a:rPr lang="en-US" sz="2000" dirty="0"/>
              <a:t>Bead-pull and stretched-wire methods are too invasive (vacuum wise)</a:t>
            </a:r>
          </a:p>
          <a:p>
            <a:pPr lvl="1"/>
            <a:r>
              <a:rPr lang="en-US" sz="2000" dirty="0"/>
              <a:t>Beam-based measurement for the final quantification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B9159-514E-3621-A35C-CE5DA86474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8F496-3571-3437-7E35-B4CA4368D2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4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F955-A653-351D-DB58-A1C8C023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CF748-D200-89D9-92DA-692866728C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17B20-114E-A167-7784-5D27F93A7F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9C1B3DA-B9E7-A4FA-E65F-3530CCDB3968}"/>
              </a:ext>
            </a:extLst>
          </p:cNvPr>
          <p:cNvSpPr txBox="1">
            <a:spLocks/>
          </p:cNvSpPr>
          <p:nvPr/>
        </p:nvSpPr>
        <p:spPr>
          <a:xfrm>
            <a:off x="838200" y="4864738"/>
            <a:ext cx="10456889" cy="9233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</a:rPr>
              <a:t>Thank you!</a:t>
            </a:r>
            <a:endParaRPr lang="en-S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428"/>
            <a:ext cx="10515600" cy="923330"/>
          </a:xfrm>
        </p:spPr>
        <p:txBody>
          <a:bodyPr/>
          <a:lstStyle/>
          <a:p>
            <a:r>
              <a:rPr lang="en-GB" dirty="0"/>
              <a:t>Backup Slides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930"/>
            <a:ext cx="10515600" cy="1754326"/>
          </a:xfrm>
        </p:spPr>
        <p:txBody>
          <a:bodyPr/>
          <a:lstStyle/>
          <a:p>
            <a:r>
              <a:rPr lang="en-GB" dirty="0"/>
              <a:t>Mechanical and Thermal Aspects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0C2F03-A058-8519-D412-FBB25591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Design: Position 2 Damper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843D7-CD5E-DBED-3B47-CCC91A35938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E865-D33F-95EF-9076-F54D47BAE5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EE088E-DF98-24A3-158B-B40E5B39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027906"/>
            <a:ext cx="7315200" cy="5492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9C147A-1B43-8EA0-1C71-DF0D61E4BE6A}"/>
              </a:ext>
            </a:extLst>
          </p:cNvPr>
          <p:cNvSpPr txBox="1"/>
          <p:nvPr/>
        </p:nvSpPr>
        <p:spPr>
          <a:xfrm>
            <a:off x="10516523" y="1690688"/>
            <a:ext cx="16754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Courtesy of 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Karl Åhnberg and Mohammad 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Al-Najdawi</a:t>
            </a:r>
            <a:endParaRPr lang="en-SE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B1477D75-1DBF-6EC8-83EE-A23D9693F5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47590" y="2202041"/>
            <a:ext cx="5459766" cy="3774281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6FD16E8D-28BE-4344-7338-697BE174D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8302" y="1984117"/>
            <a:ext cx="5492908" cy="41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95DDE-BAC5-C412-C864-CD3FDA4C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Design: Position 3 Damper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08EB-FB19-4FD3-2D01-5004CA8C1CA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59CD-7F63-23AA-3EA9-93EA50494AD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4B5AA32-3654-9280-4E5F-55D1977A8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8" y="1157173"/>
            <a:ext cx="9294718" cy="5892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112DD2-34BC-146F-D29E-39320BF4CF96}"/>
              </a:ext>
            </a:extLst>
          </p:cNvPr>
          <p:cNvSpPr txBox="1"/>
          <p:nvPr/>
        </p:nvSpPr>
        <p:spPr>
          <a:xfrm>
            <a:off x="10516523" y="1690688"/>
            <a:ext cx="16754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Courtesy of 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Karl Åhnberg and Mohammad 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Al-Najdawi</a:t>
            </a:r>
            <a:endParaRPr lang="en-SE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holding a metal object&#10;&#10;Description automatically generated">
            <a:extLst>
              <a:ext uri="{FF2B5EF4-FFF2-40B4-BE49-F238E27FC236}">
                <a16:creationId xmlns:a16="http://schemas.microsoft.com/office/drawing/2014/main" id="{7519AFB2-2C0A-6E3C-A77C-1B2B14842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07084" y="2439806"/>
            <a:ext cx="5385778" cy="3311508"/>
          </a:xfrm>
          <a:prstGeom prst="rect">
            <a:avLst/>
          </a:prstGeom>
        </p:spPr>
      </p:pic>
      <p:pic>
        <p:nvPicPr>
          <p:cNvPr id="12" name="Picture 11" descr="A close-up of hands holding a metal object&#10;&#10;Description automatically generated">
            <a:extLst>
              <a:ext uri="{FF2B5EF4-FFF2-40B4-BE49-F238E27FC236}">
                <a16:creationId xmlns:a16="http://schemas.microsoft.com/office/drawing/2014/main" id="{D2D1C50B-84BC-9436-145F-0068D06E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784" y="2361947"/>
            <a:ext cx="5308850" cy="33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3F7716-3B33-13B4-7D27-9129AC5D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Simulation Inputs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89DAC1-0918-F659-E152-460EBA4271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5505450" cy="39736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Heat Load Considerations</a:t>
            </a:r>
          </a:p>
          <a:p>
            <a:pPr lvl="1"/>
            <a:r>
              <a:rPr lang="en-US" dirty="0"/>
              <a:t>I</a:t>
            </a:r>
            <a:r>
              <a:rPr lang="en-US" baseline="-25000" dirty="0"/>
              <a:t>0</a:t>
            </a:r>
            <a:r>
              <a:rPr lang="en-US" dirty="0"/>
              <a:t> = 500 mA</a:t>
            </a:r>
          </a:p>
          <a:p>
            <a:pPr lvl="1"/>
            <a:r>
              <a:rPr lang="en-US" dirty="0"/>
              <a:t>No bunch roll-off in frequency</a:t>
            </a:r>
          </a:p>
          <a:p>
            <a:pPr lvl="1"/>
            <a:r>
              <a:rPr lang="en-US" dirty="0"/>
              <a:t>HOM freq. shifted to the nearest rev. harmonic</a:t>
            </a:r>
          </a:p>
          <a:p>
            <a:pPr lvl="1"/>
            <a:r>
              <a:rPr lang="en-US" dirty="0"/>
              <a:t>Uneven fill</a:t>
            </a:r>
          </a:p>
          <a:p>
            <a:r>
              <a:rPr lang="en-US" dirty="0"/>
              <a:t>Thermal Simulation BCs: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convection to air at 24 </a:t>
            </a:r>
            <a:r>
              <a:rPr lang="en-US" b="0" i="1" baseline="30000" dirty="0">
                <a:solidFill>
                  <a:srgbClr val="000000"/>
                </a:solidFill>
                <a:effectLst/>
                <a:latin typeface="+mn-lt"/>
              </a:rPr>
              <a:t>◦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C </a:t>
            </a:r>
          </a:p>
          <a:p>
            <a:pPr marL="457200" lvl="1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and h = 5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W/m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2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·◦ C</a:t>
            </a:r>
            <a:endParaRPr lang="en-US" i="1" dirty="0">
              <a:latin typeface="+mn-lt"/>
            </a:endParaRP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convection to water at 70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◦C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and </a:t>
            </a:r>
          </a:p>
          <a:p>
            <a:pPr marL="457200" lvl="1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h = 1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·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10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+mn-lt"/>
              </a:rPr>
              <a:t>4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W/m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2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·</a:t>
            </a:r>
            <a:r>
              <a:rPr lang="en-US" b="0" i="1" baseline="30000" dirty="0">
                <a:solidFill>
                  <a:srgbClr val="000000"/>
                </a:solidFill>
                <a:effectLst/>
                <a:latin typeface="+mn-lt"/>
              </a:rPr>
              <a:t> ◦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C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r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adiation at 25 </a:t>
            </a:r>
            <a:r>
              <a:rPr lang="en-US" b="0" i="1" baseline="30000" dirty="0">
                <a:solidFill>
                  <a:srgbClr val="000000"/>
                </a:solidFill>
                <a:effectLst/>
                <a:latin typeface="+mn-lt"/>
              </a:rPr>
              <a:t>◦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C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and emissivity of 0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.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2</a:t>
            </a:r>
          </a:p>
          <a:p>
            <a:pPr lvl="2"/>
            <a:r>
              <a:rPr lang="en-US" sz="2100" dirty="0">
                <a:latin typeface="+mn-lt"/>
              </a:rPr>
              <a:t>Probe</a:t>
            </a:r>
          </a:p>
          <a:p>
            <a:pPr lvl="2"/>
            <a:r>
              <a:rPr lang="en-US" sz="2100" b="0" i="0" dirty="0">
                <a:solidFill>
                  <a:srgbClr val="000000"/>
                </a:solidFill>
                <a:effectLst/>
                <a:latin typeface="+mn-lt"/>
              </a:rPr>
              <a:t>Inside the series stub</a:t>
            </a:r>
            <a:endParaRPr lang="en-SE" sz="21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AAB3D-7065-8B99-F2F1-770F389AAD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23982-4F7C-105E-586A-D1ED09B5D9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C3DD2308-3D26-4F8F-86B2-27F19651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95" y="1370114"/>
            <a:ext cx="5772705" cy="432952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ED9E88-DE21-3F6A-590E-D0B3A88E3BEE}"/>
              </a:ext>
            </a:extLst>
          </p:cNvPr>
          <p:cNvSpPr/>
          <p:nvPr/>
        </p:nvSpPr>
        <p:spPr>
          <a:xfrm>
            <a:off x="2901483" y="3150632"/>
            <a:ext cx="3242142" cy="29411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EA35490-3CB3-9221-DF69-4E8F5D09BB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67520" y="2406647"/>
            <a:ext cx="1216031" cy="193679"/>
          </a:xfrm>
          <a:prstGeom prst="bentConnector3">
            <a:avLst>
              <a:gd name="adj1" fmla="val 45300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3326A0-4361-4527-35AA-10C5419A9055}"/>
              </a:ext>
            </a:extLst>
          </p:cNvPr>
          <p:cNvCxnSpPr>
            <a:cxnSpLocks/>
          </p:cNvCxnSpPr>
          <p:nvPr/>
        </p:nvCxnSpPr>
        <p:spPr>
          <a:xfrm>
            <a:off x="7566025" y="3087151"/>
            <a:ext cx="382548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4D2E8E7-0C38-8CDE-90A9-1CD60ED15D09}"/>
              </a:ext>
            </a:extLst>
          </p:cNvPr>
          <p:cNvCxnSpPr>
            <a:cxnSpLocks/>
          </p:cNvCxnSpPr>
          <p:nvPr/>
        </p:nvCxnSpPr>
        <p:spPr>
          <a:xfrm rot="5400000">
            <a:off x="10880330" y="2411130"/>
            <a:ext cx="1216031" cy="193679"/>
          </a:xfrm>
          <a:prstGeom prst="bentConnector3">
            <a:avLst>
              <a:gd name="adj1" fmla="val 45300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5D2628-636A-C50E-D6C0-CFD8947E6CA0}"/>
              </a:ext>
            </a:extLst>
          </p:cNvPr>
          <p:cNvSpPr txBox="1"/>
          <p:nvPr/>
        </p:nvSpPr>
        <p:spPr>
          <a:xfrm>
            <a:off x="8153400" y="2781300"/>
            <a:ext cx="242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Considered distribution</a:t>
            </a:r>
            <a:endParaRPr lang="en-SE" b="1" dirty="0">
              <a:solidFill>
                <a:schemeClr val="tx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4DE2DC-AA67-7CE7-F458-1CF0ED7517D2}"/>
              </a:ext>
            </a:extLst>
          </p:cNvPr>
          <p:cNvSpPr txBox="1"/>
          <p:nvPr/>
        </p:nvSpPr>
        <p:spPr>
          <a:xfrm>
            <a:off x="6782951" y="5699643"/>
            <a:ext cx="557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FrutigerLTStd-Roman"/>
              </a:rPr>
              <a:t>Courtesy of Francis Cullinan</a:t>
            </a:r>
            <a:endParaRPr lang="en-SE" sz="4400" dirty="0"/>
          </a:p>
        </p:txBody>
      </p:sp>
    </p:spTree>
    <p:extLst>
      <p:ext uri="{BB962C8B-B14F-4D97-AF65-F5344CB8AC3E}">
        <p14:creationId xmlns:p14="http://schemas.microsoft.com/office/powerpoint/2010/main" val="36912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428"/>
            <a:ext cx="10515600" cy="923330"/>
          </a:xfrm>
        </p:spPr>
        <p:txBody>
          <a:bodyPr/>
          <a:lstStyle/>
          <a:p>
            <a:r>
              <a:rPr lang="en-GB" dirty="0"/>
              <a:t>Introduction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8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7CE8-350F-268C-6D23-2DA6E6D1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 IV Main Cavity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13C26-AF92-46B8-5CA6-FE7396E07BF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ED9C4-5B93-A4B0-22F0-E3C2778A1E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BBA26-2C0C-1A71-96A4-944A46E69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596623"/>
            <a:ext cx="3423410" cy="4506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B50FD-AF3D-8C92-F28E-272CC427FEC6}"/>
              </a:ext>
            </a:extLst>
          </p:cNvPr>
          <p:cNvSpPr txBox="1"/>
          <p:nvPr/>
        </p:nvSpPr>
        <p:spPr>
          <a:xfrm>
            <a:off x="3416574" y="4719912"/>
            <a:ext cx="576064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*6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92110F-EA88-66C4-E438-9947ED188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41367"/>
              </p:ext>
            </p:extLst>
          </p:nvPr>
        </p:nvGraphicFramePr>
        <p:xfrm>
          <a:off x="5038900" y="1632475"/>
          <a:ext cx="445132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774">
                  <a:extLst>
                    <a:ext uri="{9D8B030D-6E8A-4147-A177-3AD203B41FA5}">
                      <a16:colId xmlns:a16="http://schemas.microsoft.com/office/drawing/2014/main" val="4155633662"/>
                    </a:ext>
                  </a:extLst>
                </a:gridCol>
                <a:gridCol w="2389555">
                  <a:extLst>
                    <a:ext uri="{9D8B030D-6E8A-4147-A177-3AD203B41FA5}">
                      <a16:colId xmlns:a16="http://schemas.microsoft.com/office/drawing/2014/main" val="3707409370"/>
                    </a:ext>
                  </a:extLst>
                </a:gridCol>
              </a:tblGrid>
              <a:tr h="25514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Main cavities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016"/>
                  </a:ext>
                </a:extLst>
              </a:tr>
              <a:tr h="433750">
                <a:tc>
                  <a:txBody>
                    <a:bodyPr/>
                    <a:lstStyle/>
                    <a:p>
                      <a:r>
                        <a:rPr lang="en-GB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Capacity Loaded, Normal Conducting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89128"/>
                  </a:ext>
                </a:extLst>
              </a:tr>
              <a:tr h="272367">
                <a:tc>
                  <a:txBody>
                    <a:bodyPr/>
                    <a:lstStyle/>
                    <a:p>
                      <a:r>
                        <a:rPr lang="en-GB" sz="1400" dirty="0"/>
                        <a:t>Frequency</a:t>
                      </a:r>
                      <a:r>
                        <a:rPr lang="en-GB" sz="1400" baseline="0" dirty="0"/>
                        <a:t> tuning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Elastic one-side deformation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20966"/>
                  </a:ext>
                </a:extLst>
              </a:tr>
              <a:tr h="255147">
                <a:tc>
                  <a:txBody>
                    <a:bodyPr/>
                    <a:lstStyle/>
                    <a:p>
                      <a:r>
                        <a:rPr lang="en-GB" sz="1400" dirty="0"/>
                        <a:t>HOM dampers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Ports available,</a:t>
                      </a:r>
                      <a:r>
                        <a:rPr lang="en-GB" sz="1400" baseline="0" dirty="0"/>
                        <a:t> not used (yet)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066914"/>
                  </a:ext>
                </a:extLst>
              </a:tr>
              <a:tr h="306176">
                <a:tc>
                  <a:txBody>
                    <a:bodyPr/>
                    <a:lstStyle/>
                    <a:p>
                      <a:r>
                        <a:rPr lang="en-GB" sz="1800" dirty="0"/>
                        <a:t>For 3 GeV ring: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31028"/>
                  </a:ext>
                </a:extLst>
              </a:tr>
              <a:tr h="255147">
                <a:tc>
                  <a:txBody>
                    <a:bodyPr/>
                    <a:lstStyle/>
                    <a:p>
                      <a:r>
                        <a:rPr lang="en-GB" sz="1400" dirty="0"/>
                        <a:t>Max voltage/cavity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300</a:t>
                      </a:r>
                      <a:r>
                        <a:rPr lang="en-GB" sz="1400" baseline="0" dirty="0"/>
                        <a:t> kV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290562"/>
                  </a:ext>
                </a:extLst>
              </a:tr>
              <a:tr h="255147">
                <a:tc>
                  <a:txBody>
                    <a:bodyPr/>
                    <a:lstStyle/>
                    <a:p>
                      <a:r>
                        <a:rPr lang="en-GB" sz="1400" dirty="0"/>
                        <a:t>Max wall loss/cavity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</a:t>
                      </a:r>
                      <a:r>
                        <a:rPr lang="en-GB" sz="1400" baseline="0" dirty="0"/>
                        <a:t> kW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930022"/>
                  </a:ext>
                </a:extLst>
              </a:tr>
              <a:tr h="255147">
                <a:tc>
                  <a:txBody>
                    <a:bodyPr/>
                    <a:lstStyle/>
                    <a:p>
                      <a:r>
                        <a:rPr lang="en-GB" sz="1400" dirty="0"/>
                        <a:t>Max</a:t>
                      </a:r>
                      <a:r>
                        <a:rPr lang="en-GB" sz="1400" baseline="0" dirty="0"/>
                        <a:t> power to beam/</a:t>
                      </a:r>
                      <a:r>
                        <a:rPr lang="en-GB" sz="1400" baseline="0" dirty="0" err="1"/>
                        <a:t>cav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500 kW/6 = 83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058433"/>
                  </a:ext>
                </a:extLst>
              </a:tr>
              <a:tr h="255147">
                <a:tc>
                  <a:txBody>
                    <a:bodyPr/>
                    <a:lstStyle/>
                    <a:p>
                      <a:r>
                        <a:rPr lang="en-GB" sz="1400" dirty="0"/>
                        <a:t>Optimum 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115998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D52ABE-65D8-4BEE-74CD-D3AA20BBA5F6}"/>
              </a:ext>
            </a:extLst>
          </p:cNvPr>
          <p:cNvSpPr/>
          <p:nvPr/>
        </p:nvSpPr>
        <p:spPr>
          <a:xfrm>
            <a:off x="3079993" y="1512958"/>
            <a:ext cx="1470227" cy="5289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Å. Andersson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4538C-CD58-F23F-EC1C-A8422699692E}"/>
              </a:ext>
            </a:extLst>
          </p:cNvPr>
          <p:cNvSpPr txBox="1"/>
          <p:nvPr/>
        </p:nvSpPr>
        <p:spPr>
          <a:xfrm>
            <a:off x="5405896" y="4967736"/>
            <a:ext cx="3146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Facilities using such cavity type: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SOLARIS (Poland)</a:t>
            </a:r>
          </a:p>
          <a:p>
            <a:pPr marL="285750" indent="-285750">
              <a:buFontTx/>
              <a:buChar char="-"/>
            </a:pPr>
            <a:r>
              <a:rPr lang="en-US" dirty="0"/>
              <a:t>SLRI (Thailand)</a:t>
            </a:r>
          </a:p>
          <a:p>
            <a:pPr marL="285750" indent="-285750">
              <a:buFontTx/>
              <a:buChar char="-"/>
            </a:pPr>
            <a:r>
              <a:rPr lang="en-US" dirty="0"/>
              <a:t>ASTRID (Denmark)</a:t>
            </a:r>
          </a:p>
          <a:p>
            <a:pPr marL="285750" indent="-285750">
              <a:buFontTx/>
              <a:buChar char="-"/>
            </a:pPr>
            <a:r>
              <a:rPr lang="en-US" dirty="0"/>
              <a:t>ILSF (Iran)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7801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FF8A28D-D02C-CF8B-AE11-07D287F5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Simulation Results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68BA-677C-C732-2A3E-00EF14BCA0E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0D55-A406-02F3-15C5-7F71BE0990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020CCE0-7B45-B3CD-C296-38BAD00B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258" y="2465088"/>
            <a:ext cx="4799915" cy="344831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0923B46-1B8F-5C68-8CDB-148A1721F0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41" y="2011262"/>
            <a:ext cx="7067717" cy="3787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BD470C-6FF0-5EB7-67DD-C87E81589514}"/>
              </a:ext>
            </a:extLst>
          </p:cNvPr>
          <p:cNvSpPr txBox="1"/>
          <p:nvPr/>
        </p:nvSpPr>
        <p:spPr>
          <a:xfrm>
            <a:off x="2134523" y="6080455"/>
            <a:ext cx="256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Courtesy of Karl Åhnberg and Mohammad Al-Najdawi</a:t>
            </a:r>
            <a:endParaRPr lang="en-SE" sz="4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3736E-96ED-5FC3-0A9D-8702F937CFBF}"/>
              </a:ext>
            </a:extLst>
          </p:cNvPr>
          <p:cNvSpPr txBox="1"/>
          <p:nvPr/>
        </p:nvSpPr>
        <p:spPr>
          <a:xfrm>
            <a:off x="7205127" y="1568712"/>
            <a:ext cx="4620176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P</a:t>
            </a:r>
            <a:r>
              <a:rPr lang="en-US" baseline="-25000" dirty="0" err="1"/>
              <a:t>fund</a:t>
            </a:r>
            <a:r>
              <a:rPr lang="en-US" dirty="0"/>
              <a:t> = 35 W;  P</a:t>
            </a:r>
            <a:r>
              <a:rPr lang="en-US" baseline="-25000" dirty="0"/>
              <a:t>HOM</a:t>
            </a:r>
            <a:r>
              <a:rPr lang="en-US" dirty="0"/>
              <a:t> = 1.6 W (pin) + 1.23 W (</a:t>
            </a:r>
            <a:r>
              <a:rPr lang="en-US" dirty="0" err="1"/>
              <a:t>cer</a:t>
            </a:r>
            <a:r>
              <a:rPr lang="en-US" dirty="0"/>
              <a:t>.)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	L4 (82.7%), L12 (10.8%), L10 (4.8%) </a:t>
            </a:r>
            <a:endParaRPr lang="en-SE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FA9A0B3-820F-1F73-72C8-B76086C24BD8}"/>
              </a:ext>
            </a:extLst>
          </p:cNvPr>
          <p:cNvSpPr/>
          <p:nvPr/>
        </p:nvSpPr>
        <p:spPr>
          <a:xfrm rot="5400000">
            <a:off x="9927938" y="415373"/>
            <a:ext cx="265448" cy="3382723"/>
          </a:xfrm>
          <a:prstGeom prst="leftBrace">
            <a:avLst>
              <a:gd name="adj1" fmla="val 8333"/>
              <a:gd name="adj2" fmla="val 92456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D3722-031A-47D6-791B-4DA29ED6683D}"/>
              </a:ext>
            </a:extLst>
          </p:cNvPr>
          <p:cNvSpPr txBox="1"/>
          <p:nvPr/>
        </p:nvSpPr>
        <p:spPr>
          <a:xfrm>
            <a:off x="1787776" y="1669210"/>
            <a:ext cx="4692951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P</a:t>
            </a:r>
            <a:r>
              <a:rPr lang="en-US" baseline="-25000" dirty="0" err="1"/>
              <a:t>fund</a:t>
            </a:r>
            <a:r>
              <a:rPr lang="en-US" dirty="0"/>
              <a:t> = 28 W;  P</a:t>
            </a:r>
            <a:r>
              <a:rPr lang="en-US" baseline="-25000" dirty="0"/>
              <a:t>HOM</a:t>
            </a:r>
            <a:r>
              <a:rPr lang="en-US" dirty="0"/>
              <a:t> = 0.72 W (pin) + 0.53 W (</a:t>
            </a:r>
            <a:r>
              <a:rPr lang="en-US" dirty="0" err="1"/>
              <a:t>cer</a:t>
            </a:r>
            <a:r>
              <a:rPr lang="en-US" dirty="0"/>
              <a:t>.)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	L1 (40.9%), L10 (28.7%), L4 (17.5%) </a:t>
            </a:r>
            <a:endParaRPr lang="en-SE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C8D25DED-8476-CCA2-598D-7F37BFC1DB06}"/>
              </a:ext>
            </a:extLst>
          </p:cNvPr>
          <p:cNvSpPr/>
          <p:nvPr/>
        </p:nvSpPr>
        <p:spPr>
          <a:xfrm rot="5400000">
            <a:off x="4568643" y="515871"/>
            <a:ext cx="265448" cy="3382723"/>
          </a:xfrm>
          <a:prstGeom prst="leftBrace">
            <a:avLst>
              <a:gd name="adj1" fmla="val 8333"/>
              <a:gd name="adj2" fmla="val 92456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79522E-C50F-99DB-2ABE-8B1EE9CF132C}"/>
              </a:ext>
            </a:extLst>
          </p:cNvPr>
          <p:cNvSpPr/>
          <p:nvPr/>
        </p:nvSpPr>
        <p:spPr>
          <a:xfrm>
            <a:off x="140034" y="2339956"/>
            <a:ext cx="1361105" cy="280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0600BE-4FC5-C55A-3945-E14D60B02967}"/>
              </a:ext>
            </a:extLst>
          </p:cNvPr>
          <p:cNvSpPr/>
          <p:nvPr/>
        </p:nvSpPr>
        <p:spPr>
          <a:xfrm>
            <a:off x="7069236" y="2748387"/>
            <a:ext cx="1361105" cy="280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492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954FEAE-9B9A-7732-D5EB-47026F14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Guidelines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A6F1A-4058-673A-52CE-37FE7368E4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9774D-4712-9094-CDB9-89BEF1B2E79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4E4391-195A-7506-51CF-5E7BCD389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1392238"/>
            <a:ext cx="5334000" cy="4000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A1C4868-1697-FC47-C085-C330C9EA9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7710" y="1392238"/>
            <a:ext cx="5334000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C29DF-668C-302A-F31A-028C594BDD4E}"/>
              </a:ext>
            </a:extLst>
          </p:cNvPr>
          <p:cNvSpPr txBox="1"/>
          <p:nvPr/>
        </p:nvSpPr>
        <p:spPr>
          <a:xfrm>
            <a:off x="1333009" y="5493769"/>
            <a:ext cx="419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(optimum cav. temperature for each point)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639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5234-34D2-8732-BF10-3E5AE1C0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 Probes to 50 </a:t>
            </a:r>
            <a:r>
              <a:rPr lang="el-GR" dirty="0"/>
              <a:t>Ω</a:t>
            </a:r>
            <a:r>
              <a:rPr lang="en-US" dirty="0"/>
              <a:t> Lines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9ADAC-6C94-645D-3813-CFF8FD0605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E9920-4953-9162-9FED-73629D2D26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F7212-C897-2EB9-65A3-9DBDEDA6D01E}"/>
              </a:ext>
            </a:extLst>
          </p:cNvPr>
          <p:cNvGrpSpPr/>
          <p:nvPr/>
        </p:nvGrpSpPr>
        <p:grpSpPr>
          <a:xfrm>
            <a:off x="1442200" y="2148052"/>
            <a:ext cx="3307150" cy="3327947"/>
            <a:chOff x="1270750" y="2424119"/>
            <a:chExt cx="3307150" cy="33279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C0A336-401C-45A2-A3BF-7FB41C2E5B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750" y="2424119"/>
              <a:ext cx="3307150" cy="3327947"/>
              <a:chOff x="637378" y="1939449"/>
              <a:chExt cx="3256324" cy="32767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1E2854E-6999-DFD8-F92E-80AF2F242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clrChange>
                  <a:clrFrom>
                    <a:srgbClr val="F8FDFF"/>
                  </a:clrFrom>
                  <a:clrTo>
                    <a:srgbClr val="F8FD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844" y="2303775"/>
                <a:ext cx="3068923" cy="291247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212A5DC-13F7-422F-AF2E-F9AAF808F0C5}"/>
                  </a:ext>
                </a:extLst>
              </p:cNvPr>
              <p:cNvSpPr/>
              <p:nvPr/>
            </p:nvSpPr>
            <p:spPr>
              <a:xfrm>
                <a:off x="1895398" y="2272800"/>
                <a:ext cx="211646" cy="123130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388ED4-B89F-D99D-B555-63295EE8AD22}"/>
                  </a:ext>
                </a:extLst>
              </p:cNvPr>
              <p:cNvSpPr/>
              <p:nvPr/>
            </p:nvSpPr>
            <p:spPr>
              <a:xfrm>
                <a:off x="2388570" y="2268593"/>
                <a:ext cx="209550" cy="106178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93B94F-590E-B022-F977-E3077D254847}"/>
                  </a:ext>
                </a:extLst>
              </p:cNvPr>
              <p:cNvSpPr/>
              <p:nvPr/>
            </p:nvSpPr>
            <p:spPr>
              <a:xfrm rot="5400000">
                <a:off x="3260520" y="3343856"/>
                <a:ext cx="75451" cy="113216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23BEC3-9E66-4A8F-AF2B-E34777F8F466}"/>
                  </a:ext>
                </a:extLst>
              </p:cNvPr>
              <p:cNvSpPr txBox="1"/>
              <p:nvPr/>
            </p:nvSpPr>
            <p:spPr>
              <a:xfrm>
                <a:off x="637378" y="1939449"/>
                <a:ext cx="1579122" cy="33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rgbClr val="FF0000"/>
                    </a:solidFill>
                  </a:rPr>
                  <a:t>Pos. 1</a:t>
                </a:r>
                <a:endParaRPr lang="en-SE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EC05A9-7FAC-A04A-AF22-05CB178E1AF0}"/>
                  </a:ext>
                </a:extLst>
              </p:cNvPr>
              <p:cNvSpPr txBox="1"/>
              <p:nvPr/>
            </p:nvSpPr>
            <p:spPr>
              <a:xfrm>
                <a:off x="2249172" y="1945206"/>
                <a:ext cx="1505510" cy="33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Pos. 2</a:t>
                </a:r>
                <a:endParaRPr lang="en-SE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4B20E8-DB95-1664-5D88-0A8B9D7A8AD6}"/>
                  </a:ext>
                </a:extLst>
              </p:cNvPr>
              <p:cNvSpPr txBox="1"/>
              <p:nvPr/>
            </p:nvSpPr>
            <p:spPr>
              <a:xfrm>
                <a:off x="3031590" y="3445615"/>
                <a:ext cx="862112" cy="3333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</a:rPr>
                  <a:t>Pos. 3</a:t>
                </a:r>
                <a:endParaRPr lang="en-SE" sz="1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CFBA88-A76C-9886-7D40-3E7A0AB26426}"/>
                </a:ext>
              </a:extLst>
            </p:cNvPr>
            <p:cNvSpPr/>
            <p:nvPr/>
          </p:nvSpPr>
          <p:spPr>
            <a:xfrm rot="5400000">
              <a:off x="2852796" y="2178266"/>
              <a:ext cx="76629" cy="1149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109980-4697-B2F5-2AF2-3D85B077E098}"/>
                </a:ext>
              </a:extLst>
            </p:cNvPr>
            <p:cNvSpPr/>
            <p:nvPr/>
          </p:nvSpPr>
          <p:spPr>
            <a:xfrm rot="5400000">
              <a:off x="4248495" y="4487380"/>
              <a:ext cx="503909" cy="1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4F758E86-5793-7493-7B19-15A6191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4364" y="1761383"/>
            <a:ext cx="6762750" cy="4000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B9832D-FB78-67E5-5982-4F815170E30E}"/>
              </a:ext>
            </a:extLst>
          </p:cNvPr>
          <p:cNvSpPr txBox="1"/>
          <p:nvPr/>
        </p:nvSpPr>
        <p:spPr>
          <a:xfrm>
            <a:off x="7412900" y="6075722"/>
            <a:ext cx="2395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FrutigerLTStd-Roman"/>
              </a:rPr>
              <a:t>Courtesy of David Olsson</a:t>
            </a:r>
            <a:endParaRPr lang="en-S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A076-75E2-3652-C547-6B12ECBB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 Degenerate Twins Example: J-probe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CAAD1-3009-0E5F-3E3C-4B29A178D04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411F0-2A83-160D-C995-3BB224D53C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17D7E82-BEB4-FFA3-8CA3-7ADFE210D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221" y="2312902"/>
            <a:ext cx="1076470" cy="15374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373D2D5-D581-7377-9F24-55494B43BC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691" y="2388160"/>
            <a:ext cx="1019687" cy="14621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8C8893D-F001-6D7B-B490-B542287A5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003" y="2346812"/>
            <a:ext cx="1053415" cy="150674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1DC65AE-1FCD-21FD-F578-E0151B2E24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005" y="2323306"/>
            <a:ext cx="1046670" cy="154929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0062E0F-EA4D-A1CB-A013-855083CD0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828" y="3150055"/>
            <a:ext cx="1061648" cy="234043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F24624D-1CEB-84A8-ADFD-68E4D6F3D046}"/>
              </a:ext>
            </a:extLst>
          </p:cNvPr>
          <p:cNvSpPr txBox="1"/>
          <p:nvPr/>
        </p:nvSpPr>
        <p:spPr>
          <a:xfrm>
            <a:off x="4576315" y="219401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Run 1</a:t>
            </a:r>
            <a:endParaRPr lang="en-SE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A8C87-EE11-5A40-A1AA-60C10B1850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42" y="4174364"/>
            <a:ext cx="1149698" cy="1643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B88E7-2998-6A7F-05F6-666B39BF4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092" y="4211073"/>
            <a:ext cx="1021997" cy="1506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AB2C2-A8C6-EDA9-CDF7-3CDD7DC8D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819" y="4180297"/>
            <a:ext cx="1128257" cy="16687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47445-24DC-BCFF-2360-F431FAF7E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5"/>
          <a:stretch/>
        </p:blipFill>
        <p:spPr>
          <a:xfrm>
            <a:off x="2458822" y="4150832"/>
            <a:ext cx="1055525" cy="17018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9DD805-4899-E781-426F-73A31A934014}"/>
              </a:ext>
            </a:extLst>
          </p:cNvPr>
          <p:cNvSpPr txBox="1"/>
          <p:nvPr/>
        </p:nvSpPr>
        <p:spPr>
          <a:xfrm>
            <a:off x="4615990" y="551355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Run 5</a:t>
            </a:r>
            <a:endParaRPr lang="en-SE" b="1" dirty="0">
              <a:solidFill>
                <a:schemeClr val="accent5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CBCA5B-4CF3-A8E2-1A11-A395D44B6B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143" y="2243161"/>
            <a:ext cx="1116893" cy="16987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81029E-766F-DD5D-61A8-5704020D7CE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1"/>
          <a:stretch/>
        </p:blipFill>
        <p:spPr>
          <a:xfrm>
            <a:off x="8193036" y="2209096"/>
            <a:ext cx="1117977" cy="16987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6B812C-F1B1-BE26-62B0-C5FC6B94CD0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5"/>
          <a:stretch/>
        </p:blipFill>
        <p:spPr>
          <a:xfrm>
            <a:off x="9413797" y="2145971"/>
            <a:ext cx="1130401" cy="18222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092E57-0063-12BD-553E-AC9783C3F56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395" y="2223335"/>
            <a:ext cx="1130367" cy="17448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084197-DC07-1DC9-5951-10EC9C4406CB}"/>
              </a:ext>
            </a:extLst>
          </p:cNvPr>
          <p:cNvSpPr txBox="1"/>
          <p:nvPr/>
        </p:nvSpPr>
        <p:spPr>
          <a:xfrm>
            <a:off x="6184456" y="222333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Run 13</a:t>
            </a:r>
            <a:endParaRPr lang="en-SE" b="1" dirty="0">
              <a:solidFill>
                <a:srgbClr val="7030A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FE8999D-4CE0-271E-FF36-C78B06034B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393" y="4133100"/>
            <a:ext cx="1082400" cy="17159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DFA4DF-A45C-8E0B-A295-5CC0D886D0C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036" y="4120981"/>
            <a:ext cx="1150830" cy="17559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7E26096-169E-0884-6650-3E0F52DB0B0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570" y="4127413"/>
            <a:ext cx="1095382" cy="16907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841670F-A305-2B3B-6BEA-986915F4689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288" y="4155752"/>
            <a:ext cx="1092843" cy="168639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6AC4BA4-3FB1-7E4C-DAF0-1D320AD91DDA}"/>
              </a:ext>
            </a:extLst>
          </p:cNvPr>
          <p:cNvSpPr txBox="1"/>
          <p:nvPr/>
        </p:nvSpPr>
        <p:spPr>
          <a:xfrm>
            <a:off x="6126719" y="554122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Run 14</a:t>
            </a:r>
            <a:endParaRPr lang="en-SE" b="1" dirty="0">
              <a:solidFill>
                <a:srgbClr val="92D050"/>
              </a:solidFill>
            </a:endParaRPr>
          </a:p>
        </p:txBody>
      </p:sp>
      <p:graphicFrame>
        <p:nvGraphicFramePr>
          <p:cNvPr id="66" name="Table 66">
            <a:extLst>
              <a:ext uri="{FF2B5EF4-FFF2-40B4-BE49-F238E27FC236}">
                <a16:creationId xmlns:a16="http://schemas.microsoft.com/office/drawing/2014/main" id="{CBF1B103-1C43-D06E-BCB8-7832E3608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03028"/>
              </p:ext>
            </p:extLst>
          </p:nvPr>
        </p:nvGraphicFramePr>
        <p:xfrm>
          <a:off x="383840" y="1444252"/>
          <a:ext cx="1148575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010">
                  <a:extLst>
                    <a:ext uri="{9D8B030D-6E8A-4147-A177-3AD203B41FA5}">
                      <a16:colId xmlns:a16="http://schemas.microsoft.com/office/drawing/2014/main" val="306716322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9483816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574901122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3161584926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919125724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4085256563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89840794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40984919"/>
                    </a:ext>
                  </a:extLst>
                </a:gridCol>
                <a:gridCol w="1220648">
                  <a:extLst>
                    <a:ext uri="{9D8B030D-6E8A-4147-A177-3AD203B41FA5}">
                      <a16:colId xmlns:a16="http://schemas.microsoft.com/office/drawing/2014/main" val="3585221145"/>
                    </a:ext>
                  </a:extLst>
                </a:gridCol>
              </a:tblGrid>
              <a:tr h="3240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S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S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S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← </a:t>
                      </a:r>
                      <a:r>
                        <a:rPr lang="en-US" dirty="0"/>
                        <a:t>Twin # 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endParaRPr lang="en-SE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S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S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S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564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← </a:t>
                      </a:r>
                      <a:r>
                        <a:rPr lang="en-US" dirty="0"/>
                        <a:t>Phase (</a:t>
                      </a:r>
                      <a:r>
                        <a:rPr lang="en-US" baseline="30000" dirty="0"/>
                        <a:t>o</a:t>
                      </a:r>
                      <a:r>
                        <a:rPr lang="en-US" dirty="0"/>
                        <a:t>) 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  <a:endParaRPr lang="en-S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647156"/>
                  </a:ext>
                </a:extLst>
              </a:tr>
            </a:tbl>
          </a:graphicData>
        </a:graphic>
      </p:graphicFrame>
      <p:sp>
        <p:nvSpPr>
          <p:cNvPr id="69" name="Rectangle 68">
            <a:extLst>
              <a:ext uri="{FF2B5EF4-FFF2-40B4-BE49-F238E27FC236}">
                <a16:creationId xmlns:a16="http://schemas.microsoft.com/office/drawing/2014/main" id="{C2AC2B82-64F9-523B-22E3-99CE2B80B0B0}"/>
              </a:ext>
            </a:extLst>
          </p:cNvPr>
          <p:cNvSpPr/>
          <p:nvPr/>
        </p:nvSpPr>
        <p:spPr>
          <a:xfrm>
            <a:off x="383840" y="2216002"/>
            <a:ext cx="4225237" cy="1782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52F6B4-8A1A-6790-47D3-7BF1E0694556}"/>
              </a:ext>
            </a:extLst>
          </p:cNvPr>
          <p:cNvSpPr/>
          <p:nvPr/>
        </p:nvSpPr>
        <p:spPr>
          <a:xfrm>
            <a:off x="383839" y="4089473"/>
            <a:ext cx="4225237" cy="1782151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ECDC320-82E8-5E69-9852-3A77030B83BD}"/>
              </a:ext>
            </a:extLst>
          </p:cNvPr>
          <p:cNvSpPr/>
          <p:nvPr/>
        </p:nvSpPr>
        <p:spPr>
          <a:xfrm>
            <a:off x="6986230" y="2204995"/>
            <a:ext cx="4821930" cy="178215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25CB5D3-C47C-2B2C-466E-6B85E4FA56CC}"/>
              </a:ext>
            </a:extLst>
          </p:cNvPr>
          <p:cNvSpPr/>
          <p:nvPr/>
        </p:nvSpPr>
        <p:spPr>
          <a:xfrm>
            <a:off x="6986229" y="4078466"/>
            <a:ext cx="4821932" cy="180567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DC04BC-B460-7AB1-7E8C-8FE146B1800E}"/>
              </a:ext>
            </a:extLst>
          </p:cNvPr>
          <p:cNvSpPr txBox="1"/>
          <p:nvPr/>
        </p:nvSpPr>
        <p:spPr>
          <a:xfrm>
            <a:off x="4892269" y="2747320"/>
            <a:ext cx="1861407" cy="369332"/>
          </a:xfrm>
          <a:prstGeom prst="rect">
            <a:avLst/>
          </a:prstGeom>
          <a:solidFill>
            <a:srgbClr val="DCE2E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E-field Magnitude</a:t>
            </a:r>
            <a:endParaRPr lang="en-SE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387E90B-8BCE-D716-4909-92FC0B740465}"/>
              </a:ext>
            </a:extLst>
          </p:cNvPr>
          <p:cNvCxnSpPr>
            <a:cxnSpLocks/>
          </p:cNvCxnSpPr>
          <p:nvPr/>
        </p:nvCxnSpPr>
        <p:spPr>
          <a:xfrm flipH="1">
            <a:off x="2475917" y="1453181"/>
            <a:ext cx="9322" cy="441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4EA50DD-041D-1C8C-D80F-7E2A7765E72F}"/>
              </a:ext>
            </a:extLst>
          </p:cNvPr>
          <p:cNvCxnSpPr>
            <a:cxnSpLocks/>
          </p:cNvCxnSpPr>
          <p:nvPr/>
        </p:nvCxnSpPr>
        <p:spPr>
          <a:xfrm flipH="1">
            <a:off x="9408668" y="1462706"/>
            <a:ext cx="9322" cy="4415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9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A0EDFCF-8114-14BB-9414-81CC4C8BA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72" r="7527"/>
          <a:stretch/>
        </p:blipFill>
        <p:spPr>
          <a:xfrm>
            <a:off x="565600" y="1097409"/>
            <a:ext cx="10661542" cy="48795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9B33A9-6E01-21C6-299B-62AE1AF07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1542" cy="1325563"/>
          </a:xfrm>
        </p:spPr>
        <p:txBody>
          <a:bodyPr/>
          <a:lstStyle/>
          <a:p>
            <a:r>
              <a:rPr lang="en-US" dirty="0"/>
              <a:t>Wakefield vs. Eigenmode Solvers Benchmark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A71E5-0E81-6AA7-08FB-D9185BFCD28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CABA-515F-436B-86B8-6F2BD56DCA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C25448-EFDA-E868-7AC6-CA2897DA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3FE585-1201-5E0E-656C-1CF620671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08EC1-076A-6F9C-18D2-56B3413AC7A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254B-1F1E-8E8D-C382-741683E6C9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66FC14-F213-8C6A-4565-B57363BC3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31" y="1367971"/>
            <a:ext cx="9441490" cy="53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ED41-3514-D16C-2F2B-6A6F2833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Circuits Ideas 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016A-19E8-89F0-4C62-FFB53D8CEA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FC0E-8114-BAC6-CD6D-85B31C65A6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3074" name="Picture 2" descr="ICF-70 Flange &#10;Coupl ing Antenna &#10;(Heat Pipe) &#10;BFX-20D Connector &#10;Cooling Fins &#10;Feedthrough &#10;Short-Circuiting &#10;End &#10;Coaxial Transmission System &#10;10 cm ">
            <a:extLst>
              <a:ext uri="{FF2B5EF4-FFF2-40B4-BE49-F238E27FC236}">
                <a16:creationId xmlns:a16="http://schemas.microsoft.com/office/drawing/2014/main" id="{E5ACF25C-DADA-00E4-5CED-5945B3A8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63477" y="-703457"/>
            <a:ext cx="2814329" cy="52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F873132-4B9E-8164-4000-90D8FB4A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45" y="1332724"/>
            <a:ext cx="2792404" cy="26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ig. 16 KEK type HOM (left) ">
            <a:extLst>
              <a:ext uri="{FF2B5EF4-FFF2-40B4-BE49-F238E27FC236}">
                <a16:creationId xmlns:a16="http://schemas.microsoft.com/office/drawing/2014/main" id="{D5B50BEA-B40F-17FF-8000-C907346FE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262" y="3259665"/>
            <a:ext cx="2200276" cy="27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ig. 17 Distributed element HOM filter Cern Type Il a(left) and Type IV (right). The Coupler behave &#10;like an annular wave guide with a cut of Frequency. ">
            <a:extLst>
              <a:ext uri="{FF2B5EF4-FFF2-40B4-BE49-F238E27FC236}">
                <a16:creationId xmlns:a16="http://schemas.microsoft.com/office/drawing/2014/main" id="{B8EACD39-9E08-6DDF-1B6B-CCDE37B6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060" y="3341024"/>
            <a:ext cx="5691377" cy="26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263D508-5086-C9E6-44FB-7DBDD4A70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280" y="1091991"/>
            <a:ext cx="22002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463734-AF11-DC4E-7A31-BFD1B7808DA6}"/>
              </a:ext>
            </a:extLst>
          </p:cNvPr>
          <p:cNvSpPr txBox="1"/>
          <p:nvPr/>
        </p:nvSpPr>
        <p:spPr>
          <a:xfrm>
            <a:off x="349359" y="4032609"/>
            <a:ext cx="1490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Olsson, MAX IV</a:t>
            </a:r>
            <a:endParaRPr lang="en-S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957C8-C07D-DCD3-E404-99D1CE320ABD}"/>
              </a:ext>
            </a:extLst>
          </p:cNvPr>
          <p:cNvSpPr txBox="1"/>
          <p:nvPr/>
        </p:nvSpPr>
        <p:spPr>
          <a:xfrm>
            <a:off x="1913520" y="552527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KEK</a:t>
            </a:r>
            <a:endParaRPr lang="en-S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BBC66-6908-E217-2814-F2F3F464AA2B}"/>
              </a:ext>
            </a:extLst>
          </p:cNvPr>
          <p:cNvSpPr txBox="1"/>
          <p:nvPr/>
        </p:nvSpPr>
        <p:spPr>
          <a:xfrm>
            <a:off x="5382958" y="418729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CERN</a:t>
            </a:r>
            <a:endParaRPr lang="en-S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7DC95-C5F7-BF4C-2A86-E924F430CB14}"/>
              </a:ext>
            </a:extLst>
          </p:cNvPr>
          <p:cNvSpPr txBox="1"/>
          <p:nvPr/>
        </p:nvSpPr>
        <p:spPr>
          <a:xfrm>
            <a:off x="10701622" y="85912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KEK</a:t>
            </a:r>
            <a:endParaRPr lang="en-SE" sz="1400" dirty="0"/>
          </a:p>
        </p:txBody>
      </p:sp>
    </p:spTree>
    <p:extLst>
      <p:ext uri="{BB962C8B-B14F-4D97-AF65-F5344CB8AC3E}">
        <p14:creationId xmlns:p14="http://schemas.microsoft.com/office/powerpoint/2010/main" val="8119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A179-328F-43A6-37E2-1BA028A7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All-but-L7 HOM Dampers: Endplate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269-E98A-30B7-32FA-4A7F598B0A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CB180-55EE-E422-493A-747B2C1FF3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9F6A8-C1A2-24ED-0ABC-0459ABA89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50" y="1490160"/>
            <a:ext cx="5224130" cy="4308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57D81E-70E8-F327-BDC2-1AAFBB04E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075" y="1900365"/>
            <a:ext cx="2690818" cy="1698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D0C880-3C3D-AD09-9B4E-C92A7CA1526C}"/>
              </a:ext>
            </a:extLst>
          </p:cNvPr>
          <p:cNvSpPr/>
          <p:nvPr/>
        </p:nvSpPr>
        <p:spPr>
          <a:xfrm>
            <a:off x="1304144" y="4027470"/>
            <a:ext cx="1418508" cy="1091671"/>
          </a:xfrm>
          <a:prstGeom prst="rect">
            <a:avLst/>
          </a:prstGeom>
          <a:noFill/>
          <a:ln w="57150"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E7809-D351-E32A-DC11-367A69B66159}"/>
              </a:ext>
            </a:extLst>
          </p:cNvPr>
          <p:cNvSpPr txBox="1"/>
          <p:nvPr/>
        </p:nvSpPr>
        <p:spPr>
          <a:xfrm>
            <a:off x="1304144" y="1476546"/>
            <a:ext cx="15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Design</a:t>
            </a:r>
            <a:endParaRPr lang="en-S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484B78-B61E-6760-C844-AAB393FFC121}"/>
              </a:ext>
            </a:extLst>
          </p:cNvPr>
          <p:cNvGrpSpPr/>
          <p:nvPr/>
        </p:nvGrpSpPr>
        <p:grpSpPr>
          <a:xfrm>
            <a:off x="5440680" y="4136484"/>
            <a:ext cx="2823086" cy="1860505"/>
            <a:chOff x="5670335" y="4003388"/>
            <a:chExt cx="2823086" cy="18605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AA2F06-E368-FE63-9AFC-8557C88E6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335" y="4042379"/>
              <a:ext cx="2823086" cy="17005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346C2B-FFB3-AB04-1A9D-72765241F0DB}"/>
                </a:ext>
              </a:extLst>
            </p:cNvPr>
            <p:cNvSpPr/>
            <p:nvPr/>
          </p:nvSpPr>
          <p:spPr>
            <a:xfrm>
              <a:off x="8207893" y="5257343"/>
              <a:ext cx="285527" cy="60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C99F851-FFEA-D3AC-A0CA-4DE3FD5B64A6}"/>
                </a:ext>
              </a:extLst>
            </p:cNvPr>
            <p:cNvSpPr/>
            <p:nvPr/>
          </p:nvSpPr>
          <p:spPr>
            <a:xfrm>
              <a:off x="8189584" y="4003388"/>
              <a:ext cx="285527" cy="88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198124-20C0-5FA5-681A-B693CDD54409}"/>
              </a:ext>
            </a:extLst>
          </p:cNvPr>
          <p:cNvSpPr txBox="1"/>
          <p:nvPr/>
        </p:nvSpPr>
        <p:spPr>
          <a:xfrm>
            <a:off x="8189584" y="5171494"/>
            <a:ext cx="3491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 dB</a:t>
            </a:r>
            <a:r>
              <a:rPr lang="en-US" dirty="0"/>
              <a:t> fundamental power rejection</a:t>
            </a:r>
          </a:p>
          <a:p>
            <a:r>
              <a:rPr lang="en-US" dirty="0"/>
              <a:t>(~95 W for 30 kW)</a:t>
            </a:r>
            <a:endParaRPr lang="en-S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6FA560-B4A7-9F92-BAD0-9567FCE4A91E}"/>
              </a:ext>
            </a:extLst>
          </p:cNvPr>
          <p:cNvSpPr txBox="1"/>
          <p:nvPr/>
        </p:nvSpPr>
        <p:spPr>
          <a:xfrm>
            <a:off x="8102692" y="2182819"/>
            <a:ext cx="357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75 dB</a:t>
            </a:r>
            <a:r>
              <a:rPr lang="en-US" dirty="0"/>
              <a:t> fundamental power rejection </a:t>
            </a:r>
          </a:p>
          <a:p>
            <a:r>
              <a:rPr lang="en-US" dirty="0"/>
              <a:t>(~9.5 W for 30 kW)</a:t>
            </a:r>
            <a:endParaRPr lang="en-SE" dirty="0"/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A36034D4-D765-E639-8D58-C3DE4F6FF21A}"/>
              </a:ext>
            </a:extLst>
          </p:cNvPr>
          <p:cNvSpPr/>
          <p:nvPr/>
        </p:nvSpPr>
        <p:spPr>
          <a:xfrm rot="15079431">
            <a:off x="4779316" y="3213083"/>
            <a:ext cx="1552382" cy="160894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908172"/>
              <a:gd name="adj5" fmla="val 125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F84826-0188-8024-F371-DAB8B06C2082}"/>
              </a:ext>
            </a:extLst>
          </p:cNvPr>
          <p:cNvGrpSpPr>
            <a:grpSpLocks noChangeAspect="1"/>
          </p:cNvGrpSpPr>
          <p:nvPr/>
        </p:nvGrpSpPr>
        <p:grpSpPr>
          <a:xfrm>
            <a:off x="7529361" y="3424198"/>
            <a:ext cx="4479225" cy="1206489"/>
            <a:chOff x="5582716" y="2613433"/>
            <a:chExt cx="6055768" cy="163113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A02570-2DEA-A02F-A2C1-691228BC4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82716" y="2613433"/>
              <a:ext cx="6055768" cy="163113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9BFAC23-1DD0-135F-F9F8-42F418A2317D}"/>
                </a:ext>
              </a:extLst>
            </p:cNvPr>
            <p:cNvSpPr/>
            <p:nvPr/>
          </p:nvSpPr>
          <p:spPr>
            <a:xfrm>
              <a:off x="6869905" y="2906531"/>
              <a:ext cx="373857" cy="1053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239611-4BB0-F5DC-1BE8-0B6BEC2F842B}"/>
                </a:ext>
              </a:extLst>
            </p:cNvPr>
            <p:cNvSpPr/>
            <p:nvPr/>
          </p:nvSpPr>
          <p:spPr>
            <a:xfrm>
              <a:off x="6699644" y="4039576"/>
              <a:ext cx="584599" cy="204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701E3D-2101-DC31-ABB4-C1758222F629}"/>
                </a:ext>
              </a:extLst>
            </p:cNvPr>
            <p:cNvSpPr/>
            <p:nvPr/>
          </p:nvSpPr>
          <p:spPr>
            <a:xfrm>
              <a:off x="7190181" y="3075169"/>
              <a:ext cx="289325" cy="299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56A95FE-48D5-4561-7E28-E95B365134CC}"/>
              </a:ext>
            </a:extLst>
          </p:cNvPr>
          <p:cNvSpPr/>
          <p:nvPr/>
        </p:nvSpPr>
        <p:spPr>
          <a:xfrm>
            <a:off x="11065148" y="3351007"/>
            <a:ext cx="359713" cy="4147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44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FB6F-5B80-B166-93AB-08968E63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All-but-L7 HOM Dampers: Mantel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794B2-961D-1391-C2DB-ED47F15B0F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0A8E3-6AB5-9AC4-D9D0-2D53398E11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E61A63-DB19-26D4-CBC7-E2B48F00CE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50" y="1490160"/>
            <a:ext cx="5224130" cy="4308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E4CDE7-593D-C554-4910-27C46CBE0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90" y="1670400"/>
            <a:ext cx="4424580" cy="1974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EE5A91-9AC0-388E-4AE6-B65A0AA1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262" y="741698"/>
            <a:ext cx="1508792" cy="161409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8A907C-CECB-466B-3F25-51AD0B3D2214}"/>
              </a:ext>
            </a:extLst>
          </p:cNvPr>
          <p:cNvCxnSpPr/>
          <p:nvPr/>
        </p:nvCxnSpPr>
        <p:spPr>
          <a:xfrm>
            <a:off x="8452254" y="2428629"/>
            <a:ext cx="0" cy="1365105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1B5DE2-DA64-24C6-B6BA-6298C5A31A24}"/>
              </a:ext>
            </a:extLst>
          </p:cNvPr>
          <p:cNvCxnSpPr>
            <a:cxnSpLocks/>
          </p:cNvCxnSpPr>
          <p:nvPr/>
        </p:nvCxnSpPr>
        <p:spPr>
          <a:xfrm>
            <a:off x="8221273" y="2522712"/>
            <a:ext cx="230981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7F4A8A-F02C-4018-D3E2-639F5ADDBE46}"/>
              </a:ext>
            </a:extLst>
          </p:cNvPr>
          <p:cNvCxnSpPr>
            <a:cxnSpLocks/>
          </p:cNvCxnSpPr>
          <p:nvPr/>
        </p:nvCxnSpPr>
        <p:spPr>
          <a:xfrm>
            <a:off x="8221272" y="3722572"/>
            <a:ext cx="230981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C26527-CEF7-0C28-7861-FA1FE9F7BB2B}"/>
              </a:ext>
            </a:extLst>
          </p:cNvPr>
          <p:cNvSpPr txBox="1"/>
          <p:nvPr/>
        </p:nvSpPr>
        <p:spPr>
          <a:xfrm>
            <a:off x="1304144" y="1476546"/>
            <a:ext cx="15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Design</a:t>
            </a:r>
            <a:endParaRPr lang="en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6A7B36-380F-76D5-9F24-595C9D2CE02B}"/>
              </a:ext>
            </a:extLst>
          </p:cNvPr>
          <p:cNvSpPr/>
          <p:nvPr/>
        </p:nvSpPr>
        <p:spPr>
          <a:xfrm>
            <a:off x="3104325" y="2068172"/>
            <a:ext cx="2156043" cy="1310265"/>
          </a:xfrm>
          <a:prstGeom prst="rect">
            <a:avLst/>
          </a:prstGeom>
          <a:noFill/>
          <a:ln w="57150"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2BD081-BB1C-21C4-24C2-AFEE0A79DA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059" y="3887817"/>
            <a:ext cx="6473843" cy="2013343"/>
          </a:xfrm>
          <a:prstGeom prst="rect">
            <a:avLst/>
          </a:prstGeom>
        </p:spPr>
      </p:pic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F917D563-80C0-41F1-7B7B-7903D00B65FE}"/>
              </a:ext>
            </a:extLst>
          </p:cNvPr>
          <p:cNvSpPr/>
          <p:nvPr/>
        </p:nvSpPr>
        <p:spPr>
          <a:xfrm rot="15099129">
            <a:off x="4754743" y="3408209"/>
            <a:ext cx="1552382" cy="160894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908172"/>
              <a:gd name="adj5" fmla="val 125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D52ECD-7D38-E380-8B83-48D7F67D0F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652" y="2638438"/>
            <a:ext cx="1238956" cy="132334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24656D-396A-66E2-C97A-E88DAF9AD63E}"/>
              </a:ext>
            </a:extLst>
          </p:cNvPr>
          <p:cNvCxnSpPr/>
          <p:nvPr/>
        </p:nvCxnSpPr>
        <p:spPr>
          <a:xfrm>
            <a:off x="9180007" y="4402926"/>
            <a:ext cx="0" cy="1365105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3AC569-4A13-B209-E22D-31C85FD35F57}"/>
              </a:ext>
            </a:extLst>
          </p:cNvPr>
          <p:cNvCxnSpPr>
            <a:cxnSpLocks/>
          </p:cNvCxnSpPr>
          <p:nvPr/>
        </p:nvCxnSpPr>
        <p:spPr>
          <a:xfrm>
            <a:off x="8949026" y="4497009"/>
            <a:ext cx="230981" cy="0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E00E21-9F0C-A154-6803-82B261D705F7}"/>
              </a:ext>
            </a:extLst>
          </p:cNvPr>
          <p:cNvCxnSpPr>
            <a:cxnSpLocks/>
          </p:cNvCxnSpPr>
          <p:nvPr/>
        </p:nvCxnSpPr>
        <p:spPr>
          <a:xfrm>
            <a:off x="8949025" y="5696869"/>
            <a:ext cx="230981" cy="0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6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7328-E56C-6E9A-A449-AC1AB5A5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MAX IV Accelerators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64E0-6F0F-04B2-AADD-16C05BAE68D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 noProof="0"/>
              <a:t>2023-11-09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C87FF-3D92-09FC-204E-27A7EA416A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noProof="0"/>
              <a:t>26th ESLS RF Workshop - Henrique O. Caiafa Duarte</a:t>
            </a:r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4EF27-3960-615C-DE8C-4AAF7520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92" y="1307331"/>
            <a:ext cx="9085521" cy="5414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77AEB2-60EE-695A-E236-E4FF8228CF5F}"/>
              </a:ext>
            </a:extLst>
          </p:cNvPr>
          <p:cNvSpPr txBox="1"/>
          <p:nvPr/>
        </p:nvSpPr>
        <p:spPr>
          <a:xfrm>
            <a:off x="10537982" y="4842517"/>
            <a:ext cx="15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Slide by S. </a:t>
            </a:r>
            <a:r>
              <a:rPr lang="en-GB" sz="1600" dirty="0" err="1">
                <a:solidFill>
                  <a:schemeClr val="bg1"/>
                </a:solidFill>
              </a:rPr>
              <a:t>Werin</a:t>
            </a:r>
            <a:endParaRPr lang="en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B62B-CA68-1EF9-1235-71DD7D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73" y="0"/>
            <a:ext cx="9085521" cy="1325563"/>
          </a:xfrm>
        </p:spPr>
        <p:txBody>
          <a:bodyPr/>
          <a:lstStyle/>
          <a:p>
            <a:r>
              <a:rPr lang="en-US" dirty="0"/>
              <a:t>Motivations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04574-24BD-CF28-BF37-A4D66E175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822" y="1140305"/>
            <a:ext cx="10314797" cy="5521751"/>
          </a:xfrm>
        </p:spPr>
        <p:txBody>
          <a:bodyPr>
            <a:normAutofit/>
          </a:bodyPr>
          <a:lstStyle/>
          <a:p>
            <a:r>
              <a:rPr lang="en-GB" dirty="0">
                <a:latin typeface="AGaramondPro-Regular-Identity-H"/>
              </a:rPr>
              <a:t>HOMs in the MAX IV 3 GeV ring 100 MHz cavities are the main driving force of coupled-bunch motion.</a:t>
            </a:r>
          </a:p>
          <a:p>
            <a:pPr marL="0" indent="0">
              <a:buNone/>
            </a:pPr>
            <a:endParaRPr lang="en-GB" dirty="0">
              <a:latin typeface="AGaramondPro-Regular-Identity-H"/>
            </a:endParaRPr>
          </a:p>
          <a:p>
            <a:r>
              <a:rPr lang="en-GB" dirty="0">
                <a:latin typeface="AGaramondPro-Regular-Identity-H"/>
              </a:rPr>
              <a:t>Several effective mitigating measures have been in place since several years:</a:t>
            </a:r>
          </a:p>
          <a:p>
            <a:pPr lvl="1"/>
            <a:r>
              <a:rPr lang="en-GB" dirty="0">
                <a:latin typeface="AGaramondPro-Regular-Identity-H"/>
              </a:rPr>
              <a:t>Harmonic cavities</a:t>
            </a:r>
          </a:p>
          <a:p>
            <a:pPr lvl="1"/>
            <a:r>
              <a:rPr lang="en-GB" dirty="0">
                <a:latin typeface="AGaramondPro-Regular-Identity-H"/>
              </a:rPr>
              <a:t>Feedback systems</a:t>
            </a:r>
          </a:p>
          <a:p>
            <a:pPr lvl="1"/>
            <a:r>
              <a:rPr lang="en-GB" dirty="0">
                <a:latin typeface="AGaramondPro-Regular-Identity-H"/>
              </a:rPr>
              <a:t>Cavity temperature tuning</a:t>
            </a:r>
          </a:p>
          <a:p>
            <a:pPr lvl="1"/>
            <a:endParaRPr lang="en-US" dirty="0">
              <a:latin typeface="AGaramondPro-Regular-Identity-H"/>
            </a:endParaRPr>
          </a:p>
          <a:p>
            <a:r>
              <a:rPr lang="en-GB" dirty="0">
                <a:latin typeface="AGaramondPro-Regular-Identity-H"/>
              </a:rPr>
              <a:t>HOM dampers will provide improved </a:t>
            </a:r>
            <a:r>
              <a:rPr lang="en-GB" b="1" dirty="0">
                <a:latin typeface="AGaramondPro-Regular-Identity-H"/>
              </a:rPr>
              <a:t>repeatability</a:t>
            </a:r>
            <a:r>
              <a:rPr lang="en-GB" dirty="0">
                <a:latin typeface="AGaramondPro-Regular-Identity-H"/>
              </a:rPr>
              <a:t> of beam conditions by removing the very driving forces of coupled bunch motion rather than counteracting their effects through feedback or increased synchrotron frequency spread. </a:t>
            </a:r>
            <a:endParaRPr lang="en-US" b="0" i="0" dirty="0">
              <a:solidFill>
                <a:srgbClr val="000000"/>
              </a:solidFill>
              <a:effectLst/>
              <a:latin typeface="AGaramondPro-Regular-Identity-H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2E10C-3D28-4C65-2C2D-4AC398487B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3606-DCDA-12D9-8BFC-0DD753C6B5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3F4C475F-0EE6-0B31-9173-D3777642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MHz RF Cavity</a:t>
            </a:r>
            <a:endParaRPr lang="en-SE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EBFAEC9-33A8-D2E0-BF77-AB17DFA65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04" y="1462125"/>
            <a:ext cx="9892818" cy="50307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Tuning mechanism      Available ports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31E3-480F-11D1-3B91-1BE6C6F841C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C2E78-ED12-8C8B-4C9F-AC24AC6AAC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77B80-33D5-D57C-0AC3-2236B9198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06" y="2072087"/>
            <a:ext cx="2990850" cy="3689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63CEB-AEC6-5434-C85D-4347B5000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430" y="2072087"/>
            <a:ext cx="1821283" cy="36793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A4344C5-390B-440D-DADD-7F23E39C730B}"/>
              </a:ext>
            </a:extLst>
          </p:cNvPr>
          <p:cNvSpPr/>
          <p:nvPr/>
        </p:nvSpPr>
        <p:spPr>
          <a:xfrm rot="3695604">
            <a:off x="4415942" y="3030974"/>
            <a:ext cx="871208" cy="690015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EA4251-F46D-01E4-79C3-FE3BF6C98CE2}"/>
              </a:ext>
            </a:extLst>
          </p:cNvPr>
          <p:cNvSpPr/>
          <p:nvPr/>
        </p:nvSpPr>
        <p:spPr>
          <a:xfrm rot="8105776">
            <a:off x="4691558" y="4658310"/>
            <a:ext cx="810656" cy="685025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832A9A-434C-0907-95D7-330752762807}"/>
              </a:ext>
            </a:extLst>
          </p:cNvPr>
          <p:cNvSpPr/>
          <p:nvPr/>
        </p:nvSpPr>
        <p:spPr>
          <a:xfrm rot="1514295">
            <a:off x="3052217" y="4486079"/>
            <a:ext cx="1208285" cy="614565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F96C89-7C2C-3B1D-6423-7320074041EC}"/>
              </a:ext>
            </a:extLst>
          </p:cNvPr>
          <p:cNvGrpSpPr/>
          <p:nvPr/>
        </p:nvGrpSpPr>
        <p:grpSpPr>
          <a:xfrm>
            <a:off x="6187662" y="398956"/>
            <a:ext cx="4070517" cy="2984068"/>
            <a:chOff x="1930996" y="3480231"/>
            <a:chExt cx="4070517" cy="298406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43747-AAE2-4B0A-C885-3507E3B0B600}"/>
                </a:ext>
              </a:extLst>
            </p:cNvPr>
            <p:cNvSpPr txBox="1"/>
            <p:nvPr/>
          </p:nvSpPr>
          <p:spPr>
            <a:xfrm>
              <a:off x="5016168" y="5322552"/>
              <a:ext cx="44755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(b)</a:t>
              </a:r>
              <a:endParaRPr lang="en-SE" dirty="0"/>
            </a:p>
          </p:txBody>
        </p:sp>
        <p:pic>
          <p:nvPicPr>
            <p:cNvPr id="16" name="Picture 2" descr="dB(V/m) &#10;Mode 1 &#10;Frequency &#10;Phase &#10;Total Q &#10;Cross section &#10;Cutplane at X &#10;Maximum on Plane (Plot) &#10;Maximum (Plot) &#10;0.09997... &#10;20924.7 &#10;0000 „ &#10;142.582.. &#10;142.851... ">
              <a:extLst>
                <a:ext uri="{FF2B5EF4-FFF2-40B4-BE49-F238E27FC236}">
                  <a16:creationId xmlns:a16="http://schemas.microsoft.com/office/drawing/2014/main" id="{F3CBB5F3-30EF-3F2C-4821-847F829E7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279" y="3869380"/>
              <a:ext cx="3727755" cy="2594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829358-C694-6C6A-F669-ED7F9443DAB5}"/>
                </a:ext>
              </a:extLst>
            </p:cNvPr>
            <p:cNvSpPr txBox="1"/>
            <p:nvPr/>
          </p:nvSpPr>
          <p:spPr>
            <a:xfrm>
              <a:off x="3536320" y="3480231"/>
              <a:ext cx="2180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E-field (dB)</a:t>
              </a:r>
              <a:endParaRPr lang="en-SE" sz="24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11F1F2-B832-EA56-F7F1-887E31F26BD4}"/>
                </a:ext>
              </a:extLst>
            </p:cNvPr>
            <p:cNvCxnSpPr>
              <a:cxnSpLocks/>
            </p:cNvCxnSpPr>
            <p:nvPr/>
          </p:nvCxnSpPr>
          <p:spPr>
            <a:xfrm>
              <a:off x="2535407" y="5603314"/>
              <a:ext cx="3466106" cy="0"/>
            </a:xfrm>
            <a:prstGeom prst="line">
              <a:avLst/>
            </a:prstGeom>
            <a:ln w="57150">
              <a:solidFill>
                <a:srgbClr val="FF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00799E-1BB6-A9C9-DF20-144CF619AAE4}"/>
                </a:ext>
              </a:extLst>
            </p:cNvPr>
            <p:cNvSpPr txBox="1"/>
            <p:nvPr/>
          </p:nvSpPr>
          <p:spPr>
            <a:xfrm>
              <a:off x="2219374" y="5055565"/>
              <a:ext cx="851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FF"/>
                  </a:solidFill>
                </a:rPr>
                <a:t>Beam </a:t>
              </a:r>
              <a:endParaRPr lang="en-SE" sz="2000" b="1" baseline="-25000" dirty="0">
                <a:solidFill>
                  <a:srgbClr val="FF66FF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706CE3-E52C-D18E-0247-E4EBEF4AE6C6}"/>
                </a:ext>
              </a:extLst>
            </p:cNvPr>
            <p:cNvSpPr txBox="1"/>
            <p:nvPr/>
          </p:nvSpPr>
          <p:spPr>
            <a:xfrm>
              <a:off x="1930996" y="4075672"/>
              <a:ext cx="1040313" cy="508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Deformable</a:t>
              </a:r>
            </a:p>
            <a:p>
              <a:r>
                <a:rPr lang="en-US" sz="2000" dirty="0"/>
                <a:t>endplate</a:t>
              </a:r>
              <a:endParaRPr lang="en-SE" sz="2000" baseline="-25000" dirty="0"/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BA5DD50F-56E7-84CB-B5E7-B78195F7DF9E}"/>
                </a:ext>
              </a:extLst>
            </p:cNvPr>
            <p:cNvCxnSpPr>
              <a:cxnSpLocks/>
            </p:cNvCxnSpPr>
            <p:nvPr/>
          </p:nvCxnSpPr>
          <p:spPr>
            <a:xfrm>
              <a:off x="3054705" y="4502507"/>
              <a:ext cx="434021" cy="333341"/>
            </a:xfrm>
            <a:prstGeom prst="bentConnector3">
              <a:avLst>
                <a:gd name="adj1" fmla="val 769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0B917F-8011-03B3-0F23-FBC67421FAE2}"/>
              </a:ext>
            </a:extLst>
          </p:cNvPr>
          <p:cNvGrpSpPr/>
          <p:nvPr/>
        </p:nvGrpSpPr>
        <p:grpSpPr>
          <a:xfrm>
            <a:off x="6463856" y="3491519"/>
            <a:ext cx="3865393" cy="3123352"/>
            <a:chOff x="5981601" y="3369522"/>
            <a:chExt cx="3865393" cy="3123352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41735423-B0C5-193A-DBED-8BC7869FF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143" y="3862531"/>
              <a:ext cx="3768851" cy="2630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7E9243-DAF8-E896-DA7E-1C1623C42EBC}"/>
                </a:ext>
              </a:extLst>
            </p:cNvPr>
            <p:cNvSpPr/>
            <p:nvPr/>
          </p:nvSpPr>
          <p:spPr>
            <a:xfrm>
              <a:off x="5981601" y="3776450"/>
              <a:ext cx="1426784" cy="1720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BBB3E0-B53A-8632-9E52-1A0B531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7263652" y="5614272"/>
              <a:ext cx="2573054" cy="0"/>
            </a:xfrm>
            <a:prstGeom prst="line">
              <a:avLst/>
            </a:prstGeom>
            <a:ln w="57150">
              <a:solidFill>
                <a:srgbClr val="FF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C9B592-05ED-ACE0-3CE0-CD5E50636F8F}"/>
                </a:ext>
              </a:extLst>
            </p:cNvPr>
            <p:cNvSpPr txBox="1"/>
            <p:nvPr/>
          </p:nvSpPr>
          <p:spPr>
            <a:xfrm>
              <a:off x="6019895" y="5052838"/>
              <a:ext cx="793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FF"/>
                  </a:solidFill>
                </a:rPr>
                <a:t>Beam</a:t>
              </a:r>
              <a:endParaRPr lang="en-SE" sz="2000" b="1" baseline="-25000" dirty="0">
                <a:solidFill>
                  <a:srgbClr val="FF66FF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E3FFC6-7C82-18CC-9C35-63E2FF785A66}"/>
                </a:ext>
              </a:extLst>
            </p:cNvPr>
            <p:cNvSpPr txBox="1"/>
            <p:nvPr/>
          </p:nvSpPr>
          <p:spPr>
            <a:xfrm>
              <a:off x="6021793" y="3793138"/>
              <a:ext cx="1040313" cy="508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Deformable</a:t>
              </a:r>
            </a:p>
            <a:p>
              <a:r>
                <a:rPr lang="en-US" sz="2000" dirty="0"/>
                <a:t>endplate</a:t>
              </a:r>
              <a:endParaRPr lang="en-SE" sz="2000" baseline="-25000" dirty="0"/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9C977CA7-BC7F-3FA9-9D72-7DAE8ECDD499}"/>
                </a:ext>
              </a:extLst>
            </p:cNvPr>
            <p:cNvCxnSpPr>
              <a:cxnSpLocks/>
            </p:cNvCxnSpPr>
            <p:nvPr/>
          </p:nvCxnSpPr>
          <p:spPr>
            <a:xfrm>
              <a:off x="6899141" y="4502507"/>
              <a:ext cx="434021" cy="333341"/>
            </a:xfrm>
            <a:prstGeom prst="bentConnector3">
              <a:avLst>
                <a:gd name="adj1" fmla="val 769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429F05-9E5C-B025-8E94-85E2E79C8626}"/>
                </a:ext>
              </a:extLst>
            </p:cNvPr>
            <p:cNvSpPr txBox="1"/>
            <p:nvPr/>
          </p:nvSpPr>
          <p:spPr>
            <a:xfrm>
              <a:off x="6878794" y="3369522"/>
              <a:ext cx="2897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Normal H-field (dB)</a:t>
              </a:r>
              <a:endParaRPr lang="en-SE" sz="2400" b="1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3E1C398-7FBB-99A9-DFBF-2A7C1F7E0D1D}"/>
              </a:ext>
            </a:extLst>
          </p:cNvPr>
          <p:cNvSpPr txBox="1"/>
          <p:nvPr/>
        </p:nvSpPr>
        <p:spPr>
          <a:xfrm>
            <a:off x="650931" y="5794174"/>
            <a:ext cx="5575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0" i="0" dirty="0">
                <a:solidFill>
                  <a:srgbClr val="000000"/>
                </a:solidFill>
                <a:effectLst/>
                <a:latin typeface="FrutigerLTStd-Roman"/>
              </a:rPr>
              <a:t>Photos from: Jonas Björklund Svensson, ”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FrutigerLTStd-Roman"/>
              </a:rPr>
              <a:t>Characterization of Higher Order Modes in the MAX IV Active 100 MHz Cavities”</a:t>
            </a:r>
            <a:endParaRPr lang="en-SE" sz="4400" dirty="0"/>
          </a:p>
        </p:txBody>
      </p:sp>
    </p:spTree>
    <p:extLst>
      <p:ext uri="{BB962C8B-B14F-4D97-AF65-F5344CB8AC3E}">
        <p14:creationId xmlns:p14="http://schemas.microsoft.com/office/powerpoint/2010/main" val="5079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355B-FEBC-5F1F-5516-9CB474BB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C10C-3E7E-6C32-9A75-58D7EAF225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154264"/>
            <a:ext cx="9085521" cy="43386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+ Unperturbed axisymmetric simulations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3A950-F563-54C2-6790-EED229CEE2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F23F-7D0C-3B7A-E50F-6C19FDB8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4A889-243E-08A6-A7EF-DA31B49A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1" y="2589960"/>
            <a:ext cx="9620250" cy="403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43BDA-7EFA-5C5C-FF21-67800F33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96" y="372485"/>
            <a:ext cx="9788211" cy="1502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43AD7B-44E2-8E58-DD81-9AF247C5D0D9}"/>
              </a:ext>
            </a:extLst>
          </p:cNvPr>
          <p:cNvSpPr/>
          <p:nvPr/>
        </p:nvSpPr>
        <p:spPr>
          <a:xfrm>
            <a:off x="544871" y="5147114"/>
            <a:ext cx="9378850" cy="3547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332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0F09-5F6D-74B1-2D04-F38D514D6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520C4-5410-367A-72D8-332277E1A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939" y="1638768"/>
            <a:ext cx="11019295" cy="397365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Damping guidelines: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All modes but L7 damped below 3 k</a:t>
            </a:r>
            <a:r>
              <a:rPr lang="el-GR" dirty="0"/>
              <a:t>Ω</a:t>
            </a:r>
            <a:r>
              <a:rPr lang="en-US" dirty="0"/>
              <a:t> shunt impedance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Leave L7 undamped</a:t>
            </a:r>
          </a:p>
          <a:p>
            <a:pPr>
              <a:lnSpc>
                <a:spcPct val="150000"/>
              </a:lnSpc>
            </a:pPr>
            <a:r>
              <a:rPr lang="en-US" dirty="0"/>
              <a:t>Design guidelines: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Compact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Simple to manufacture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 off-the-shelf components for the complex parts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Provide cooling solution (no welding between water and vacuum media)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877C-DE08-CA4A-D926-9228804ADC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B28F-8A6C-A8EC-B3FC-B9B4F48098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74F941-77B4-793B-C89B-4AE3191F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428"/>
            <a:ext cx="10515600" cy="923330"/>
          </a:xfrm>
        </p:spPr>
        <p:txBody>
          <a:bodyPr/>
          <a:lstStyle/>
          <a:p>
            <a:r>
              <a:rPr lang="en-GB" dirty="0"/>
              <a:t>EM Design</a:t>
            </a:r>
            <a:endParaRPr lang="en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55E6-3397-C95E-183E-78DD1AFDF9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/>
              <a:t>26th ESLS RF Workshop - Henrique O. Caiafa Duarte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7396-0E8B-1DFB-8CC3-B45D56DD48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SE"/>
              <a:t>2023-11-09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0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 IV" id="{516FC9ED-6BBD-C744-B2F0-90A71CB59E0C}" vid="{13190349-0772-8741-AF07-2E14FF89C4D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396FFEB9D4F5D46B375C4C79E52DFDD" ma:contentTypeVersion="12" ma:contentTypeDescription="Skapa ett nytt dokument." ma:contentTypeScope="" ma:versionID="fa3a05f09a3d40feddafa84102d7b9d8">
  <xsd:schema xmlns:xsd="http://www.w3.org/2001/XMLSchema" xmlns:xs="http://www.w3.org/2001/XMLSchema" xmlns:p="http://schemas.microsoft.com/office/2006/metadata/properties" xmlns:ns3="81d9f2ff-3b39-486e-b0b5-9d6b3ae7d7f1" xmlns:ns4="ff8cd3f1-2bf6-4c00-bf3e-2c063b5cf21e" targetNamespace="http://schemas.microsoft.com/office/2006/metadata/properties" ma:root="true" ma:fieldsID="dd46284bf8c1336d1c12d5c4a0e26ca2" ns3:_="" ns4:_="">
    <xsd:import namespace="81d9f2ff-3b39-486e-b0b5-9d6b3ae7d7f1"/>
    <xsd:import namespace="ff8cd3f1-2bf6-4c00-bf3e-2c063b5cf2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9f2ff-3b39-486e-b0b5-9d6b3ae7d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cd3f1-2bf6-4c00-bf3e-2c063b5cf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48E198-29D6-4919-960D-AB46316E0B98}">
  <ds:schemaRefs>
    <ds:schemaRef ds:uri="81d9f2ff-3b39-486e-b0b5-9d6b3ae7d7f1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ff8cd3f1-2bf6-4c00-bf3e-2c063b5cf21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57B5A1-311E-4ACA-BA16-50EC855615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d9f2ff-3b39-486e-b0b5-9d6b3ae7d7f1"/>
    <ds:schemaRef ds:uri="ff8cd3f1-2bf6-4c00-bf3e-2c063b5cf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60D1C6-50C5-4E5F-B294-B94BD33FC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MAX IV</Template>
  <TotalTime>42010</TotalTime>
  <Words>1605</Words>
  <Application>Microsoft Office PowerPoint</Application>
  <PresentationFormat>Widescreen</PresentationFormat>
  <Paragraphs>381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AGaramondPro-Regular-Identity-H</vt:lpstr>
      <vt:lpstr>Arial</vt:lpstr>
      <vt:lpstr>Calibri</vt:lpstr>
      <vt:lpstr>FrutigerLTStd-Roman</vt:lpstr>
      <vt:lpstr>Open Sans Light</vt:lpstr>
      <vt:lpstr>MAX IV</vt:lpstr>
      <vt:lpstr>HOM Dampers for the  MAX IV 100 MHz RF Cavities</vt:lpstr>
      <vt:lpstr>Outline</vt:lpstr>
      <vt:lpstr>Introduction</vt:lpstr>
      <vt:lpstr>The MAX IV Accelerators</vt:lpstr>
      <vt:lpstr>Motivations</vt:lpstr>
      <vt:lpstr>100 MHz RF Cavity</vt:lpstr>
      <vt:lpstr>PowerPoint Presentation</vt:lpstr>
      <vt:lpstr>Guidelines</vt:lpstr>
      <vt:lpstr>EM Design</vt:lpstr>
      <vt:lpstr> Axisym. E-field distributions for the HOMs</vt:lpstr>
      <vt:lpstr>L7 Degenerate Twins Example: J-probe</vt:lpstr>
      <vt:lpstr>All-but-L7 HOM Dampers (Pos. 2 and 3)</vt:lpstr>
      <vt:lpstr>All-but-L7 Dampers: Complete Model</vt:lpstr>
      <vt:lpstr>Studies Performed</vt:lpstr>
      <vt:lpstr>Detailed Cav. Model: Line Length</vt:lpstr>
      <vt:lpstr>Cold RF Measurements</vt:lpstr>
      <vt:lpstr>Measurement Setup</vt:lpstr>
      <vt:lpstr>Phase Shifter (PS) Sweep: L0 to L4</vt:lpstr>
      <vt:lpstr>PowerPoint Presentation</vt:lpstr>
      <vt:lpstr>Without vs. With HOM Dampers</vt:lpstr>
      <vt:lpstr>Measurements: Other Studies Performed</vt:lpstr>
      <vt:lpstr>Conclusion</vt:lpstr>
      <vt:lpstr>Final Remarks</vt:lpstr>
      <vt:lpstr>PowerPoint Presentation</vt:lpstr>
      <vt:lpstr>Backup Slides</vt:lpstr>
      <vt:lpstr>Mechanical and Thermal Aspects</vt:lpstr>
      <vt:lpstr>Mechanical Design: Position 2 Damper</vt:lpstr>
      <vt:lpstr>Mechanical Design: Position 3 Damper</vt:lpstr>
      <vt:lpstr>Thermal Simulation Inputs</vt:lpstr>
      <vt:lpstr>MAX IV Main Cavity</vt:lpstr>
      <vt:lpstr>Thermal Simulation Results</vt:lpstr>
      <vt:lpstr>Damping Guidelines</vt:lpstr>
      <vt:lpstr>Rod Probes to 50 Ω Lines</vt:lpstr>
      <vt:lpstr>L7 Degenerate Twins Example: J-probe</vt:lpstr>
      <vt:lpstr>Wakefield vs. Eigenmode Solvers Benchmark</vt:lpstr>
      <vt:lpstr>Sensitivity Analysis</vt:lpstr>
      <vt:lpstr>Extraction Circuits Ideas </vt:lpstr>
      <vt:lpstr>All-but-L7 HOM Dampers: Endplate</vt:lpstr>
      <vt:lpstr>All-but-L7 HOM Dampers: Mantel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Aymeric Robert</dc:creator>
  <cp:keywords/>
  <dc:description/>
  <cp:lastModifiedBy>Henrique Caiafa Duarte</cp:lastModifiedBy>
  <cp:revision>81</cp:revision>
  <dcterms:created xsi:type="dcterms:W3CDTF">2022-05-19T12:39:22Z</dcterms:created>
  <dcterms:modified xsi:type="dcterms:W3CDTF">2023-11-08T08:08:11Z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0x0101007396FFEB9D4F5D46B375C4C79E52DFDD</vt:lpwstr>
  </property>
  <property fmtid="{D5CDD505-2E9C-101B-9397-08002B2CF9AE}" pid="3" name="Tags">
    <vt:lpwstr/>
  </property>
</Properties>
</file>